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A497-C127-4000-8299-4998ED7F88CD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5321-9BB7-40C9-BE0C-025558558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A497-C127-4000-8299-4998ED7F88CD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5321-9BB7-40C9-BE0C-025558558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A497-C127-4000-8299-4998ED7F88CD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5321-9BB7-40C9-BE0C-025558558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A497-C127-4000-8299-4998ED7F88CD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5321-9BB7-40C9-BE0C-025558558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A497-C127-4000-8299-4998ED7F88CD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5321-9BB7-40C9-BE0C-025558558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A497-C127-4000-8299-4998ED7F88CD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5321-9BB7-40C9-BE0C-0255585580E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A497-C127-4000-8299-4998ED7F88CD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5321-9BB7-40C9-BE0C-025558558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A497-C127-4000-8299-4998ED7F88CD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5321-9BB7-40C9-BE0C-025558558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A497-C127-4000-8299-4998ED7F88CD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5321-9BB7-40C9-BE0C-025558558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A497-C127-4000-8299-4998ED7F88CD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5325321-9BB7-40C9-BE0C-025558558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A497-C127-4000-8299-4998ED7F88CD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5321-9BB7-40C9-BE0C-025558558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A2AA497-C127-4000-8299-4998ED7F88CD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5325321-9BB7-40C9-BE0C-0255585580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Group Treatment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Acceptance or rejection of minority groups</a:t>
            </a:r>
            <a:endParaRPr lang="en-US" dirty="0"/>
          </a:p>
        </p:txBody>
      </p:sp>
      <p:pic>
        <p:nvPicPr>
          <p:cNvPr id="1026" name="Picture 2" descr="C:\Documents and Settings\rhone.gary\Local Settings\Temporary Internet Files\Content.IE5\Y2Z31TXF\MC90007114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429000"/>
            <a:ext cx="2866931" cy="2627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396755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ACCEPTANCE PATTERN</a:t>
            </a:r>
            <a:br>
              <a:rPr lang="en-US" dirty="0" smtClean="0"/>
            </a:br>
            <a:r>
              <a:rPr lang="en-US" dirty="0" err="1" smtClean="0"/>
              <a:t>AssIMILATION</a:t>
            </a:r>
            <a:r>
              <a:rPr lang="en-US" dirty="0" smtClean="0"/>
              <a:t>-</a:t>
            </a:r>
            <a:r>
              <a:rPr lang="en-US" sz="1600" dirty="0" smtClean="0"/>
              <a:t>Bringing minorities in.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sz="2000" dirty="0" smtClean="0"/>
          </a:p>
          <a:p>
            <a:r>
              <a:rPr lang="en-US" sz="2000" dirty="0" smtClean="0"/>
              <a:t>Anglo Conformity- </a:t>
            </a:r>
          </a:p>
          <a:p>
            <a:r>
              <a:rPr lang="en-US" sz="2000" dirty="0" smtClean="0"/>
              <a:t>The minority adopting</a:t>
            </a:r>
          </a:p>
          <a:p>
            <a:r>
              <a:rPr lang="en-US" sz="2000" dirty="0" smtClean="0"/>
              <a:t>Majority way of life.</a:t>
            </a:r>
          </a:p>
          <a:p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dirty="0" smtClean="0"/>
              <a:t>“Out of Many One”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“E Pluribus Unum” (U.S. motto)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/>
          </a:p>
          <a:p>
            <a:r>
              <a:rPr lang="en-US" sz="2000" dirty="0" smtClean="0"/>
              <a:t>    Minorities accept and blend into majority</a:t>
            </a:r>
          </a:p>
          <a:p>
            <a:endParaRPr lang="en-US" sz="2000" dirty="0"/>
          </a:p>
          <a:p>
            <a:r>
              <a:rPr lang="en-US" sz="2000" dirty="0" smtClean="0"/>
              <a:t>    </a:t>
            </a:r>
            <a:r>
              <a:rPr lang="en-US" sz="2000" dirty="0" err="1" smtClean="0"/>
              <a:t>Knickname</a:t>
            </a:r>
            <a:r>
              <a:rPr lang="en-US" sz="2000" dirty="0" smtClean="0"/>
              <a:t> “Melting Pot”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398" y="91435"/>
            <a:ext cx="2422303" cy="33604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2993" y="3962397"/>
            <a:ext cx="3491294" cy="29094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1066800"/>
            <a:ext cx="1333333" cy="13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615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repeatCount="560" fill="hold" grpId="0" nodeType="withEffect">
                                  <p:stCondLst>
                                    <p:cond delay="54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42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Acceptance 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Cultural Pluralism</a:t>
            </a:r>
          </a:p>
          <a:p>
            <a:endParaRPr lang="en-US" sz="2000" dirty="0"/>
          </a:p>
          <a:p>
            <a:r>
              <a:rPr lang="en-US" sz="2000" dirty="0" smtClean="0"/>
              <a:t>Groups  keep part of their identity (language, dress)</a:t>
            </a:r>
          </a:p>
          <a:p>
            <a:endParaRPr lang="en-US" sz="2000" dirty="0"/>
          </a:p>
          <a:p>
            <a:r>
              <a:rPr lang="en-US" sz="2000" dirty="0" smtClean="0"/>
              <a:t>Bilingualism- legally accepting multiple languages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Canada (French &amp; English)</a:t>
            </a:r>
          </a:p>
          <a:p>
            <a:endParaRPr lang="en-US" sz="2000" dirty="0"/>
          </a:p>
          <a:p>
            <a:r>
              <a:rPr lang="en-US" sz="2000" dirty="0" err="1" smtClean="0"/>
              <a:t>Knickname</a:t>
            </a:r>
            <a:r>
              <a:rPr lang="en-US" sz="2000" dirty="0" smtClean="0"/>
              <a:t>: “Tossed Salad”</a:t>
            </a:r>
          </a:p>
          <a:p>
            <a:endParaRPr lang="en-US" sz="2000" dirty="0"/>
          </a:p>
          <a:p>
            <a:r>
              <a:rPr lang="en-US" sz="2000" dirty="0" smtClean="0"/>
              <a:t>Allows ethnic pride to be embraced/But still fit in. 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21609"/>
            <a:ext cx="2743200" cy="16668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825" y="2590800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8527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Acceptance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Legal Protection</a:t>
            </a:r>
          </a:p>
          <a:p>
            <a:endParaRPr lang="en-US" sz="2000" dirty="0"/>
          </a:p>
          <a:p>
            <a:r>
              <a:rPr lang="en-US" sz="2000" dirty="0" smtClean="0"/>
              <a:t>Laws that require equal treatment of minorities.</a:t>
            </a:r>
          </a:p>
          <a:p>
            <a:endParaRPr lang="en-US" sz="2000" dirty="0"/>
          </a:p>
          <a:p>
            <a:r>
              <a:rPr lang="en-US" sz="2000" dirty="0" smtClean="0"/>
              <a:t>Civil Rights Act </a:t>
            </a:r>
          </a:p>
          <a:p>
            <a:r>
              <a:rPr lang="en-US" sz="2000" dirty="0" smtClean="0"/>
              <a:t>Affirmative Action</a:t>
            </a:r>
          </a:p>
          <a:p>
            <a:r>
              <a:rPr lang="en-US" sz="2000" dirty="0" smtClean="0"/>
              <a:t>Hate Crime Laws</a:t>
            </a:r>
          </a:p>
          <a:p>
            <a:endParaRPr lang="en-US" sz="2000" dirty="0"/>
          </a:p>
          <a:p>
            <a:r>
              <a:rPr lang="en-US" sz="2000" dirty="0" smtClean="0"/>
              <a:t>Normally resisted by majority at first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00037"/>
            <a:ext cx="21431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950" y="3200400"/>
            <a:ext cx="1714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96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Acceptance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ACCOMODATION</a:t>
            </a:r>
          </a:p>
          <a:p>
            <a:endParaRPr lang="en-US" sz="2000" dirty="0"/>
          </a:p>
          <a:p>
            <a:r>
              <a:rPr lang="en-US" sz="2000" dirty="0" smtClean="0"/>
              <a:t>The minority is allowed to keep unique way of life.</a:t>
            </a:r>
          </a:p>
          <a:p>
            <a:endParaRPr lang="en-US" sz="2000" dirty="0"/>
          </a:p>
          <a:p>
            <a:r>
              <a:rPr lang="en-US" sz="2000" dirty="0" smtClean="0"/>
              <a:t>Independent in language in Culture.</a:t>
            </a:r>
          </a:p>
          <a:p>
            <a:endParaRPr lang="en-US" sz="2000" dirty="0"/>
          </a:p>
          <a:p>
            <a:r>
              <a:rPr lang="en-US" sz="2000" dirty="0" smtClean="0"/>
              <a:t>Ex: Amish/ “Little Cuba”/Chinatowns</a:t>
            </a:r>
          </a:p>
          <a:p>
            <a:endParaRPr lang="en-US" sz="2000" dirty="0"/>
          </a:p>
          <a:p>
            <a:endParaRPr lang="en-US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8887" y="2841464"/>
            <a:ext cx="2466975" cy="184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4681598"/>
            <a:ext cx="3371850" cy="1888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86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Rejection- keep apart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Population Transfer</a:t>
            </a:r>
          </a:p>
          <a:p>
            <a:endParaRPr lang="en-US" sz="2000" dirty="0"/>
          </a:p>
          <a:p>
            <a:r>
              <a:rPr lang="en-US" sz="2000" dirty="0" smtClean="0"/>
              <a:t>Move minority away from Majority.</a:t>
            </a:r>
          </a:p>
          <a:p>
            <a:endParaRPr lang="en-US" sz="2000" dirty="0"/>
          </a:p>
          <a:p>
            <a:r>
              <a:rPr lang="en-US" sz="2000" dirty="0" smtClean="0"/>
              <a:t>Indians to Reservations</a:t>
            </a:r>
          </a:p>
          <a:p>
            <a:r>
              <a:rPr lang="en-US" sz="2000" dirty="0" smtClean="0"/>
              <a:t>Palestinian Refugee’s</a:t>
            </a:r>
          </a:p>
          <a:p>
            <a:r>
              <a:rPr lang="en-US" sz="2000" dirty="0" smtClean="0"/>
              <a:t>India/Pakistan 1947 (Religions)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457200"/>
            <a:ext cx="2047875" cy="2228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394" y="2971790"/>
            <a:ext cx="2547938" cy="2393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49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Rejection continued…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Subjugation</a:t>
            </a:r>
          </a:p>
          <a:p>
            <a:endParaRPr lang="en-US" sz="2000" dirty="0"/>
          </a:p>
          <a:p>
            <a:r>
              <a:rPr lang="en-US" sz="2000" dirty="0" smtClean="0"/>
              <a:t>Process to deny access to benefits available to rest of society.</a:t>
            </a:r>
          </a:p>
          <a:p>
            <a:endParaRPr lang="en-US" sz="2000" dirty="0"/>
          </a:p>
          <a:p>
            <a:r>
              <a:rPr lang="en-US" sz="2000" dirty="0" smtClean="0"/>
              <a:t>Different citizen status/Slavery</a:t>
            </a:r>
          </a:p>
          <a:p>
            <a:endParaRPr lang="en-US" sz="2000" dirty="0"/>
          </a:p>
          <a:p>
            <a:r>
              <a:rPr lang="en-US" sz="2000" dirty="0" smtClean="0"/>
              <a:t>De Jure Segregation; legal denial of rights</a:t>
            </a:r>
          </a:p>
          <a:p>
            <a:r>
              <a:rPr lang="en-US" sz="2000" dirty="0" smtClean="0"/>
              <a:t>De Facto Segregation; Denial in everyday life. Accepted fact.</a:t>
            </a:r>
          </a:p>
          <a:p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589" y="304797"/>
            <a:ext cx="1510476" cy="17428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8704" y="4648176"/>
            <a:ext cx="2838095" cy="184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58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Rejection continued…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Genocide</a:t>
            </a:r>
          </a:p>
          <a:p>
            <a:endParaRPr lang="en-US" dirty="0"/>
          </a:p>
          <a:p>
            <a:r>
              <a:rPr lang="en-US" dirty="0" smtClean="0"/>
              <a:t>Legal extermination to destroy minority.</a:t>
            </a:r>
          </a:p>
          <a:p>
            <a:endParaRPr lang="en-US" dirty="0"/>
          </a:p>
          <a:p>
            <a:r>
              <a:rPr lang="en-US" dirty="0" smtClean="0"/>
              <a:t>Holocaust</a:t>
            </a:r>
          </a:p>
          <a:p>
            <a:r>
              <a:rPr lang="en-US" dirty="0" smtClean="0"/>
              <a:t>Darfur, Sudan</a:t>
            </a:r>
          </a:p>
          <a:p>
            <a:r>
              <a:rPr lang="en-US" dirty="0" err="1" smtClean="0"/>
              <a:t>Rawanda</a:t>
            </a:r>
            <a:r>
              <a:rPr lang="en-US" dirty="0" smtClean="0"/>
              <a:t>, Africa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186" y="533395"/>
            <a:ext cx="2579428" cy="20015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586" y="3505189"/>
            <a:ext cx="3391281" cy="2248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46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130</TotalTime>
  <Words>231</Words>
  <Application>Microsoft Office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Types of Group Treatment</vt:lpstr>
      <vt:lpstr>GROUP ACCEPTANCE PATTERN AssIMILATION-Bringing minorities in.</vt:lpstr>
      <vt:lpstr>Acceptance continue</vt:lpstr>
      <vt:lpstr>Acceptance Continued</vt:lpstr>
      <vt:lpstr>Acceptance continued…</vt:lpstr>
      <vt:lpstr>Group Rejection- keep apart</vt:lpstr>
      <vt:lpstr>Rejection continued… </vt:lpstr>
      <vt:lpstr>Rejection continued… </vt:lpstr>
    </vt:vector>
  </TitlesOfParts>
  <Company>Diocese of Altoona/Johnstown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Group Treatment</dc:title>
  <dc:creator>Rhone, Gary J.</dc:creator>
  <cp:lastModifiedBy>Rhone, Gary J.</cp:lastModifiedBy>
  <cp:revision>11</cp:revision>
  <dcterms:created xsi:type="dcterms:W3CDTF">2012-03-26T14:45:37Z</dcterms:created>
  <dcterms:modified xsi:type="dcterms:W3CDTF">2012-03-27T15:50:38Z</dcterms:modified>
</cp:coreProperties>
</file>