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5"/>
  </p:notesMasterIdLst>
  <p:handoutMasterIdLst>
    <p:handoutMasterId r:id="rId46"/>
  </p:handoutMasterIdLst>
  <p:sldIdLst>
    <p:sldId id="264" r:id="rId2"/>
    <p:sldId id="324" r:id="rId3"/>
    <p:sldId id="325" r:id="rId4"/>
    <p:sldId id="266" r:id="rId5"/>
    <p:sldId id="311" r:id="rId6"/>
    <p:sldId id="267" r:id="rId7"/>
    <p:sldId id="309" r:id="rId8"/>
    <p:sldId id="268" r:id="rId9"/>
    <p:sldId id="257" r:id="rId10"/>
    <p:sldId id="289" r:id="rId11"/>
    <p:sldId id="280" r:id="rId12"/>
    <p:sldId id="281" r:id="rId13"/>
    <p:sldId id="290" r:id="rId14"/>
    <p:sldId id="287" r:id="rId15"/>
    <p:sldId id="294" r:id="rId16"/>
    <p:sldId id="291" r:id="rId17"/>
    <p:sldId id="276" r:id="rId18"/>
    <p:sldId id="306" r:id="rId19"/>
    <p:sldId id="307" r:id="rId20"/>
    <p:sldId id="277" r:id="rId21"/>
    <p:sldId id="292" r:id="rId22"/>
    <p:sldId id="272" r:id="rId23"/>
    <p:sldId id="282" r:id="rId24"/>
    <p:sldId id="283" r:id="rId25"/>
    <p:sldId id="293" r:id="rId26"/>
    <p:sldId id="274" r:id="rId27"/>
    <p:sldId id="273" r:id="rId28"/>
    <p:sldId id="275" r:id="rId29"/>
    <p:sldId id="288" r:id="rId30"/>
    <p:sldId id="260" r:id="rId31"/>
    <p:sldId id="304" r:id="rId32"/>
    <p:sldId id="303" r:id="rId33"/>
    <p:sldId id="278" r:id="rId34"/>
    <p:sldId id="305" r:id="rId35"/>
    <p:sldId id="308" r:id="rId36"/>
    <p:sldId id="314" r:id="rId37"/>
    <p:sldId id="297" r:id="rId38"/>
    <p:sldId id="295" r:id="rId39"/>
    <p:sldId id="315" r:id="rId40"/>
    <p:sldId id="296" r:id="rId41"/>
    <p:sldId id="316" r:id="rId42"/>
    <p:sldId id="322" r:id="rId43"/>
    <p:sldId id="321"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21" autoAdjust="0"/>
    <p:restoredTop sz="88235" autoAdjust="0"/>
  </p:normalViewPr>
  <p:slideViewPr>
    <p:cSldViewPr snapToGrid="0" snapToObjects="1">
      <p:cViewPr varScale="1">
        <p:scale>
          <a:sx n="65" d="100"/>
          <a:sy n="65" d="100"/>
        </p:scale>
        <p:origin x="89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18E9CFB-6C86-4090-B297-4F31C299E134}" type="datetimeFigureOut">
              <a:rPr lang="en-US"/>
              <a:pPr>
                <a:defRPr/>
              </a:pPr>
              <a:t>7/28/2019</a:t>
            </a:fld>
            <a:endParaRPr 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81C240-5D97-4D07-A01F-9D85E25E997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72850-2DE2-44B5-9F2F-187FD301020D}" type="datetimeFigureOut">
              <a:rPr lang="en-US" smtClean="0"/>
              <a:t>7/28/2019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E1988-DAA2-45D2-8CA5-AFCB83879923}" type="slidenum">
              <a:rPr lang="en-US" smtClean="0"/>
              <a:t>‹#›</a:t>
            </a:fld>
            <a:endParaRPr lang="en-US"/>
          </a:p>
        </p:txBody>
      </p:sp>
    </p:spTree>
    <p:extLst>
      <p:ext uri="{BB962C8B-B14F-4D97-AF65-F5344CB8AC3E}">
        <p14:creationId xmlns:p14="http://schemas.microsoft.com/office/powerpoint/2010/main" val="94187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56433B-4C15-40F2-B3E8-8EFB9A39759A}" type="slidenum">
              <a:rPr lang="en-US" altLang="en-US"/>
              <a:pPr>
                <a:spcBef>
                  <a:spcPct val="0"/>
                </a:spcBef>
              </a:pPr>
              <a:t>1</a:t>
            </a:fld>
            <a:endParaRPr lang="en-US" altLang="en-US"/>
          </a:p>
        </p:txBody>
      </p:sp>
    </p:spTree>
    <p:extLst>
      <p:ext uri="{BB962C8B-B14F-4D97-AF65-F5344CB8AC3E}">
        <p14:creationId xmlns:p14="http://schemas.microsoft.com/office/powerpoint/2010/main" val="13123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83B47B-9424-4F5D-96B3-EC2517A6351B}" type="slidenum">
              <a:rPr lang="en-US" altLang="en-US"/>
              <a:pPr>
                <a:spcBef>
                  <a:spcPct val="0"/>
                </a:spcBef>
              </a:pPr>
              <a:t>29</a:t>
            </a:fld>
            <a:endParaRPr lang="en-US" altLang="en-US"/>
          </a:p>
        </p:txBody>
      </p:sp>
    </p:spTree>
    <p:extLst>
      <p:ext uri="{BB962C8B-B14F-4D97-AF65-F5344CB8AC3E}">
        <p14:creationId xmlns:p14="http://schemas.microsoft.com/office/powerpoint/2010/main" val="29010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756AE9-E905-4B90-9B51-7B3DCFE00E6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740152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D2A95-4412-461C-BEA3-568516C84D54}" type="slidenum">
              <a:rPr lang="en-US" altLang="en-US"/>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23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B69381-58B4-4C19-AD90-DC01A311E7AF}" type="slidenum">
              <a:rPr lang="en-US" altLang="en-US"/>
              <a:pPr>
                <a:spcBef>
                  <a:spcPct val="0"/>
                </a:spcBef>
              </a:pPr>
              <a:t>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cs typeface="Times New Roman" panose="02020603050405020304" pitchFamily="18" charset="0"/>
              </a:rPr>
              <a:t>Before Columbus crossed the Atlantic, the Eastern Hemisphere (that is Europe, Africa and Asia) and the Western Hemisphere (that is the Americas) were two very different ecosystems.  These ecosystems had been developing in biological isolation for thousand and thousand of years. This meant that there were two different disease pools and two sets of flora and fauna, as well as two sets of culturally diverse peoples.</a:t>
            </a:r>
            <a:r>
              <a:rPr lang="en-US" altLang="en-US" smtClean="0"/>
              <a:t> </a:t>
            </a:r>
          </a:p>
        </p:txBody>
      </p:sp>
    </p:spTree>
    <p:extLst>
      <p:ext uri="{BB962C8B-B14F-4D97-AF65-F5344CB8AC3E}">
        <p14:creationId xmlns:p14="http://schemas.microsoft.com/office/powerpoint/2010/main" val="251426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D23D35-F1AF-4770-BED3-BEF2129D0721}"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48538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705CA7-C8EB-4ED5-AD7A-70AF3AE7D438}" type="slidenum">
              <a:rPr lang="en-US" altLang="en-US"/>
              <a:pPr>
                <a:spcBef>
                  <a:spcPct val="0"/>
                </a:spcBef>
              </a:pPr>
              <a:t>6</a:t>
            </a:fld>
            <a:endParaRPr lang="en-US" altLang="en-US"/>
          </a:p>
        </p:txBody>
      </p:sp>
      <p:sp>
        <p:nvSpPr>
          <p:cNvPr id="11267" name="Rectangle 1026"/>
          <p:cNvSpPr>
            <a:spLocks noGrp="1" noRot="1" noChangeAspect="1" noChangeArrowheads="1" noTextEdit="1"/>
          </p:cNvSpPr>
          <p:nvPr>
            <p:ph type="sldImg"/>
          </p:nvPr>
        </p:nvSpPr>
        <p:spPr>
          <a:ln/>
        </p:spPr>
      </p:sp>
      <p:sp>
        <p:nvSpPr>
          <p:cNvPr id="112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b="1" dirty="0" smtClean="0"/>
              <a:t>The differences between the two hemispheres was often noted by those who were present at the time when Europeans were making their first incursions into the Americas.</a:t>
            </a:r>
          </a:p>
          <a:p>
            <a:pPr eaLnBrk="1" hangingPunct="1"/>
            <a:endParaRPr lang="en-US" altLang="en-US" sz="900" b="1" dirty="0" smtClean="0"/>
          </a:p>
          <a:p>
            <a:pPr eaLnBrk="1" hangingPunct="1"/>
            <a:r>
              <a:rPr lang="en-US" altLang="en-US" sz="900" b="1" dirty="0" smtClean="0">
                <a:latin typeface="Wingdings" panose="05000000000000000000" pitchFamily="2" charset="2"/>
                <a:cs typeface="Times New Roman" panose="02020603050405020304" pitchFamily="18" charset="0"/>
              </a:rPr>
              <a:t>*</a:t>
            </a:r>
            <a:r>
              <a:rPr lang="en-US" altLang="en-US" sz="900" b="1" dirty="0" smtClean="0">
                <a:cs typeface="Times New Roman" panose="02020603050405020304" pitchFamily="18" charset="0"/>
              </a:rPr>
              <a:t>      Many Native Americans upon seeing Europeans and their animals for the first time were so shocked at what they saw that they did not know what to make of the invaders.  Some thought the Europeans were gods, and when they saw men on horseback they were not sure if they were looking at two animals or one.</a:t>
            </a:r>
          </a:p>
          <a:p>
            <a:pPr eaLnBrk="1" hangingPunct="1"/>
            <a:r>
              <a:rPr lang="en-US" altLang="en-US" sz="900" b="1" dirty="0" smtClean="0">
                <a:cs typeface="Times New Roman" panose="02020603050405020304" pitchFamily="18" charset="0"/>
              </a:rPr>
              <a:t> </a:t>
            </a:r>
          </a:p>
          <a:p>
            <a:pPr eaLnBrk="1" hangingPunct="1"/>
            <a:r>
              <a:rPr lang="en-US" altLang="en-US" sz="900" b="1" dirty="0" smtClean="0">
                <a:latin typeface="Wingdings" panose="05000000000000000000" pitchFamily="2" charset="2"/>
                <a:cs typeface="Times New Roman" panose="02020603050405020304" pitchFamily="18" charset="0"/>
              </a:rPr>
              <a:t>*</a:t>
            </a:r>
            <a:r>
              <a:rPr lang="en-US" altLang="en-US" sz="900" b="1" dirty="0" smtClean="0">
                <a:cs typeface="Times New Roman" panose="02020603050405020304" pitchFamily="18" charset="0"/>
              </a:rPr>
              <a:t>      Europeans were equally impressed by the differences.  Christopher Columbus wrote that </a:t>
            </a:r>
            <a:r>
              <a:rPr lang="en-US" altLang="en-US" sz="900" b="1" i="1" dirty="0" smtClean="0">
                <a:cs typeface="Times New Roman" panose="02020603050405020304" pitchFamily="18" charset="0"/>
              </a:rPr>
              <a:t>“all the trees were as different from ours as day from night, and so the fruits, the herbage, the rocks, and all things.”</a:t>
            </a:r>
            <a:r>
              <a:rPr lang="en-US" altLang="en-US" sz="900" b="1" dirty="0" smtClean="0">
                <a:cs typeface="Times New Roman" panose="02020603050405020304" pitchFamily="18" charset="0"/>
              </a:rPr>
              <a:t>  </a:t>
            </a:r>
          </a:p>
          <a:p>
            <a:pPr eaLnBrk="1" hangingPunct="1"/>
            <a:r>
              <a:rPr lang="en-US" altLang="en-US" sz="900" b="1" dirty="0" smtClean="0">
                <a:cs typeface="Times New Roman" panose="02020603050405020304" pitchFamily="18" charset="0"/>
              </a:rPr>
              <a:t> </a:t>
            </a:r>
          </a:p>
          <a:p>
            <a:pPr eaLnBrk="1" hangingPunct="1"/>
            <a:r>
              <a:rPr lang="en-US" altLang="en-US" sz="900" b="1" dirty="0" smtClean="0">
                <a:latin typeface="Wingdings" panose="05000000000000000000" pitchFamily="2" charset="2"/>
                <a:cs typeface="Times New Roman" panose="02020603050405020304" pitchFamily="18" charset="0"/>
              </a:rPr>
              <a:t>*</a:t>
            </a:r>
            <a:r>
              <a:rPr lang="en-US" altLang="en-US" sz="900" b="1" dirty="0" smtClean="0">
                <a:cs typeface="Times New Roman" panose="02020603050405020304" pitchFamily="18" charset="0"/>
              </a:rPr>
              <a:t>      A Frenchman in Brazil in the 16</a:t>
            </a:r>
            <a:r>
              <a:rPr lang="en-US" altLang="en-US" sz="900" b="1" baseline="30000" dirty="0" smtClean="0">
                <a:cs typeface="Times New Roman" panose="02020603050405020304" pitchFamily="18" charset="0"/>
              </a:rPr>
              <a:t>th</a:t>
            </a:r>
            <a:r>
              <a:rPr lang="en-US" altLang="en-US" sz="900" b="1" dirty="0" smtClean="0">
                <a:cs typeface="Times New Roman" panose="02020603050405020304" pitchFamily="18" charset="0"/>
              </a:rPr>
              <a:t> century wrote that America is so truly</a:t>
            </a:r>
            <a:r>
              <a:rPr lang="en-US" altLang="en-US" sz="900" b="1" i="1" dirty="0" smtClean="0">
                <a:cs typeface="Times New Roman" panose="02020603050405020304" pitchFamily="18" charset="0"/>
              </a:rPr>
              <a:t> “different from Europe, Asia and Africa in the living habits of its people, the forms of its animals, and, in general, in that which the earth produces, that it can well be called the new world….”</a:t>
            </a:r>
            <a:endParaRPr lang="en-US" altLang="en-US" sz="900" b="1" dirty="0" smtClean="0">
              <a:cs typeface="Times New Roman" panose="02020603050405020304" pitchFamily="18" charset="0"/>
            </a:endParaRPr>
          </a:p>
          <a:p>
            <a:pPr eaLnBrk="1" hangingPunct="1"/>
            <a:endParaRPr lang="en-US" altLang="en-US" sz="900" b="1" dirty="0" smtClean="0"/>
          </a:p>
        </p:txBody>
      </p:sp>
    </p:spTree>
    <p:extLst>
      <p:ext uri="{BB962C8B-B14F-4D97-AF65-F5344CB8AC3E}">
        <p14:creationId xmlns:p14="http://schemas.microsoft.com/office/powerpoint/2010/main" val="241251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CB60AF-D6BB-44CE-B4AF-B61346907D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21782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2355F8-8998-4252-967E-9FDA96DE88DB}" type="slidenum">
              <a:rPr lang="en-US" altLang="en-US"/>
              <a:pPr>
                <a:spcBef>
                  <a:spcPct val="0"/>
                </a:spcBef>
              </a:pPr>
              <a:t>8</a:t>
            </a:fld>
            <a:endParaRPr lang="en-US" altLang="en-US"/>
          </a:p>
        </p:txBody>
      </p:sp>
      <p:sp>
        <p:nvSpPr>
          <p:cNvPr id="13315"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defRPr/>
            </a:pPr>
            <a:r>
              <a:rPr lang="en-US" sz="800" b="1" smtClean="0">
                <a:solidFill>
                  <a:srgbClr val="339933"/>
                </a:solidFill>
                <a:effectLst>
                  <a:outerShdw blurRad="38100" dist="38100" dir="2700000" algn="tl">
                    <a:srgbClr val="C0C0C0"/>
                  </a:outerShdw>
                </a:effectLst>
              </a:rPr>
              <a:t>Two Biological Ecosystems Merge To Create A New World Ecology</a:t>
            </a:r>
          </a:p>
          <a:p>
            <a:pPr eaLnBrk="1" hangingPunct="1">
              <a:defRPr/>
            </a:pPr>
            <a:endParaRPr lang="en-US" sz="800" b="1" smtClean="0">
              <a:solidFill>
                <a:srgbClr val="339933"/>
              </a:solidFill>
              <a:effectLst>
                <a:outerShdw blurRad="38100" dist="38100" dir="2700000" algn="tl">
                  <a:srgbClr val="C0C0C0"/>
                </a:outerShdw>
              </a:effectLst>
            </a:endParaRPr>
          </a:p>
          <a:p>
            <a:pPr eaLnBrk="1" hangingPunct="1">
              <a:defRPr/>
            </a:pPr>
            <a:r>
              <a:rPr lang="en-US" sz="1800" b="1" smtClean="0"/>
              <a:t>When Christopher Columbus brought these two hemispheres (these two very different worlds) in contact with one another by crossing the Atlantic in 1492, he effectively brought together two biological ecosystems which then interchanged over the years to create a new world ecology.  The development of this intermixed world ecology had profound consequences for humans.</a:t>
            </a:r>
          </a:p>
        </p:txBody>
      </p:sp>
    </p:spTree>
    <p:extLst>
      <p:ext uri="{BB962C8B-B14F-4D97-AF65-F5344CB8AC3E}">
        <p14:creationId xmlns:p14="http://schemas.microsoft.com/office/powerpoint/2010/main" val="11067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E15B6F-8C27-4F15-8C78-C371A86D6C0C}" type="slidenum">
              <a:rPr lang="en-US" altLang="en-US"/>
              <a:pPr>
                <a:spcBef>
                  <a:spcPct val="0"/>
                </a:spcBef>
              </a:pPr>
              <a:t>14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FF"/>
                </a:solidFill>
                <a:cs typeface="Times New Roman" panose="02020603050405020304" pitchFamily="18" charset="0"/>
              </a:rPr>
              <a:t>The New World in return received many new foods from the Old World.  In addition to the previously mentioned domesticated animals, the New World received</a:t>
            </a:r>
            <a:r>
              <a:rPr lang="en-US" altLang="en-US" b="1" i="1" smtClean="0">
                <a:solidFill>
                  <a:srgbClr val="0000FF"/>
                </a:solidFill>
                <a:cs typeface="Times New Roman" panose="02020603050405020304" pitchFamily="18" charset="0"/>
              </a:rPr>
              <a:t> rice, bananas, wheat, rye, barely, sugar and coffee, among other things. </a:t>
            </a:r>
            <a:r>
              <a:rPr lang="en-US" altLang="en-US" smtClean="0">
                <a:solidFill>
                  <a:srgbClr val="0000FF"/>
                </a:solidFill>
                <a:cs typeface="Times New Roman" panose="02020603050405020304" pitchFamily="18" charset="0"/>
              </a:rPr>
              <a:t> </a:t>
            </a:r>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 </a:t>
            </a:r>
          </a:p>
          <a:p>
            <a:pPr eaLnBrk="1" hangingPunct="1"/>
            <a:r>
              <a:rPr lang="en-US" altLang="en-US" smtClean="0"/>
              <a:t/>
            </a:r>
            <a:br>
              <a:rPr lang="en-US" altLang="en-US" smtClean="0"/>
            </a:br>
            <a:r>
              <a:rPr lang="en-US" altLang="en-US" b="1" smtClean="0">
                <a:cs typeface="Times New Roman" panose="02020603050405020304" pitchFamily="18" charset="0"/>
              </a:rPr>
              <a:t>What is your favorite food? </a:t>
            </a:r>
            <a:r>
              <a:rPr lang="en-US" altLang="en-US" smtClean="0">
                <a:cs typeface="Times New Roman" panose="02020603050405020304" pitchFamily="18" charset="0"/>
              </a:rPr>
              <a:t> (</a:t>
            </a:r>
            <a:r>
              <a:rPr lang="en-US" altLang="en-US" i="1" smtClean="0">
                <a:cs typeface="Times New Roman" panose="02020603050405020304" pitchFamily="18" charset="0"/>
              </a:rPr>
              <a:t>Try to answer where it came from.  Would it have been available to you if you were a European or a Native American before 1492?)</a:t>
            </a:r>
          </a:p>
        </p:txBody>
      </p:sp>
    </p:spTree>
    <p:extLst>
      <p:ext uri="{BB962C8B-B14F-4D97-AF65-F5344CB8AC3E}">
        <p14:creationId xmlns:p14="http://schemas.microsoft.com/office/powerpoint/2010/main" val="383374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116CCC-A7D3-4761-BCD5-84D743248FC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125786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2A5B5D-254C-4BF5-8806-17DB3EF70EEA}"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409347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24932B1-35D3-4868-87D5-DCCB9EBB6C0C}" type="datetimeFigureOut">
              <a:rPr lang="en-US" smtClean="0"/>
              <a:pPr>
                <a:defRPr/>
              </a:pPr>
              <a:t>7/28/2019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6281FC-0D7D-43D1-AB78-1D5ABD237D4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2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F6BD5AE-D085-4D03-8E76-0BC7D202ECB3}" type="datetimeFigureOut">
              <a:rPr lang="en-US" smtClean="0"/>
              <a:pPr>
                <a:defRPr/>
              </a:pPr>
              <a:t>7/28/2019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2DE3D2-B329-4AB5-B761-DF899B342C23}" type="slidenum">
              <a:rPr lang="en-US" smtClean="0"/>
              <a:pPr>
                <a:defRPr/>
              </a:pPr>
              <a:t>‹#›</a:t>
            </a:fld>
            <a:endParaRPr lang="en-US"/>
          </a:p>
        </p:txBody>
      </p:sp>
    </p:spTree>
    <p:extLst>
      <p:ext uri="{BB962C8B-B14F-4D97-AF65-F5344CB8AC3E}">
        <p14:creationId xmlns:p14="http://schemas.microsoft.com/office/powerpoint/2010/main" val="348050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638FCB5-E9C2-4666-AF6C-429CB477478C}" type="datetimeFigureOut">
              <a:rPr lang="en-US" smtClean="0"/>
              <a:pPr>
                <a:defRPr/>
              </a:pPr>
              <a:t>7/28/2019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3A6052-A715-4801-B683-85E375AC2AA5}" type="slidenum">
              <a:rPr lang="en-US" smtClean="0"/>
              <a:pPr>
                <a:defRPr/>
              </a:pPr>
              <a:t>‹#›</a:t>
            </a:fld>
            <a:endParaRPr lang="en-US"/>
          </a:p>
        </p:txBody>
      </p:sp>
    </p:spTree>
    <p:extLst>
      <p:ext uri="{BB962C8B-B14F-4D97-AF65-F5344CB8AC3E}">
        <p14:creationId xmlns:p14="http://schemas.microsoft.com/office/powerpoint/2010/main" val="208118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828800"/>
            <a:ext cx="3733800" cy="4267200"/>
          </a:xfrm>
        </p:spPr>
        <p:txBody>
          <a:bodyPr/>
          <a:lstStyle/>
          <a:p>
            <a:pPr lvl="0"/>
            <a:endParaRPr lang="en-US" noProof="0" smtClean="0"/>
          </a:p>
        </p:txBody>
      </p:sp>
      <p:sp>
        <p:nvSpPr>
          <p:cNvPr id="4" name="Text Placeholder 3"/>
          <p:cNvSpPr>
            <a:spLocks noGrp="1"/>
          </p:cNvSpPr>
          <p:nvPr>
            <p:ph type="body" sz="half" idx="2"/>
          </p:nvPr>
        </p:nvSpPr>
        <p:spPr>
          <a:xfrm>
            <a:off x="4648200" y="18288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51FAA49-E1AA-4C0B-879C-132373D6D1E8}" type="slidenum">
              <a:rPr lang="en-US" altLang="en-US"/>
              <a:pPr>
                <a:defRPr/>
              </a:pPr>
              <a:t>‹#›</a:t>
            </a:fld>
            <a:endParaRPr lang="en-US" altLang="en-US"/>
          </a:p>
        </p:txBody>
      </p:sp>
    </p:spTree>
    <p:extLst>
      <p:ext uri="{BB962C8B-B14F-4D97-AF65-F5344CB8AC3E}">
        <p14:creationId xmlns:p14="http://schemas.microsoft.com/office/powerpoint/2010/main" val="378762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DA2217F-C623-4BD6-8D65-A5D70F135347}" type="datetimeFigureOut">
              <a:rPr lang="en-US" smtClean="0"/>
              <a:pPr>
                <a:defRPr/>
              </a:pPr>
              <a:t>7/28/2019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9A0BBC-5CD1-4CBA-991F-BA4B6A72201F}" type="slidenum">
              <a:rPr lang="en-US" smtClean="0"/>
              <a:pPr>
                <a:defRPr/>
              </a:pPr>
              <a:t>‹#›</a:t>
            </a:fld>
            <a:endParaRPr lang="en-US"/>
          </a:p>
        </p:txBody>
      </p:sp>
    </p:spTree>
    <p:extLst>
      <p:ext uri="{BB962C8B-B14F-4D97-AF65-F5344CB8AC3E}">
        <p14:creationId xmlns:p14="http://schemas.microsoft.com/office/powerpoint/2010/main" val="121631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A71663E-4021-4690-9D98-D7388CB9E4C7}" type="datetimeFigureOut">
              <a:rPr lang="en-US" smtClean="0"/>
              <a:pPr>
                <a:defRPr/>
              </a:pPr>
              <a:t>7/28/2019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F6ABA0-CA2C-48CC-8E62-2D9354E264E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39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5D362B6-E194-41F3-96AB-E40E07828F79}" type="datetimeFigureOut">
              <a:rPr lang="en-US" smtClean="0"/>
              <a:pPr>
                <a:defRPr/>
              </a:pPr>
              <a:t>7/28/2019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EF01C7-F8CF-416E-BED3-2533E81025D7}" type="slidenum">
              <a:rPr lang="en-US" smtClean="0"/>
              <a:pPr>
                <a:defRPr/>
              </a:pPr>
              <a:t>‹#›</a:t>
            </a:fld>
            <a:endParaRPr lang="en-US"/>
          </a:p>
        </p:txBody>
      </p:sp>
    </p:spTree>
    <p:extLst>
      <p:ext uri="{BB962C8B-B14F-4D97-AF65-F5344CB8AC3E}">
        <p14:creationId xmlns:p14="http://schemas.microsoft.com/office/powerpoint/2010/main" val="286651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1CA6DE0-C878-43F7-8064-136147C89F29}" type="datetimeFigureOut">
              <a:rPr lang="en-US" smtClean="0"/>
              <a:pPr>
                <a:defRPr/>
              </a:pPr>
              <a:t>7/28/2019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61540FD-54C7-4CAE-91CB-0EA22FE3E2A6}" type="slidenum">
              <a:rPr lang="en-US" smtClean="0"/>
              <a:pPr>
                <a:defRPr/>
              </a:pPr>
              <a:t>‹#›</a:t>
            </a:fld>
            <a:endParaRPr lang="en-US"/>
          </a:p>
        </p:txBody>
      </p:sp>
    </p:spTree>
    <p:extLst>
      <p:ext uri="{BB962C8B-B14F-4D97-AF65-F5344CB8AC3E}">
        <p14:creationId xmlns:p14="http://schemas.microsoft.com/office/powerpoint/2010/main" val="96103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7327853-686D-471E-A4C8-23903ECF0730}" type="datetimeFigureOut">
              <a:rPr lang="en-US" smtClean="0"/>
              <a:pPr>
                <a:defRPr/>
              </a:pPr>
              <a:t>7/28/2019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E0BA9A4-85E9-4996-AE62-46E8B1E24CDD}" type="slidenum">
              <a:rPr lang="en-US" smtClean="0"/>
              <a:pPr>
                <a:defRPr/>
              </a:pPr>
              <a:t>‹#›</a:t>
            </a:fld>
            <a:endParaRPr lang="en-US"/>
          </a:p>
        </p:txBody>
      </p:sp>
    </p:spTree>
    <p:extLst>
      <p:ext uri="{BB962C8B-B14F-4D97-AF65-F5344CB8AC3E}">
        <p14:creationId xmlns:p14="http://schemas.microsoft.com/office/powerpoint/2010/main" val="416390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5D4ECDC5-39BD-47E1-8832-DDB814D297AE}" type="datetimeFigureOut">
              <a:rPr lang="en-US" smtClean="0"/>
              <a:pPr>
                <a:defRPr/>
              </a:pPr>
              <a:t>7/28/2019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6518DB0B-F8B6-4C73-BB3F-79002D5CF642}" type="slidenum">
              <a:rPr lang="en-US" smtClean="0"/>
              <a:pPr>
                <a:defRPr/>
              </a:pPr>
              <a:t>‹#›</a:t>
            </a:fld>
            <a:endParaRPr lang="en-US"/>
          </a:p>
        </p:txBody>
      </p:sp>
    </p:spTree>
    <p:extLst>
      <p:ext uri="{BB962C8B-B14F-4D97-AF65-F5344CB8AC3E}">
        <p14:creationId xmlns:p14="http://schemas.microsoft.com/office/powerpoint/2010/main" val="32853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8BE0AF35-1098-4E48-87DF-C28581AA7C3F}" type="datetimeFigureOut">
              <a:rPr lang="en-US" smtClean="0"/>
              <a:pPr>
                <a:defRPr/>
              </a:pPr>
              <a:t>7/28/2019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3C7ADE5-F66B-4519-A482-B89D367167DE}" type="slidenum">
              <a:rPr lang="en-US" smtClean="0"/>
              <a:pPr>
                <a:defRPr/>
              </a:pPr>
              <a:t>‹#›</a:t>
            </a:fld>
            <a:endParaRPr lang="en-US"/>
          </a:p>
        </p:txBody>
      </p:sp>
    </p:spTree>
    <p:extLst>
      <p:ext uri="{BB962C8B-B14F-4D97-AF65-F5344CB8AC3E}">
        <p14:creationId xmlns:p14="http://schemas.microsoft.com/office/powerpoint/2010/main" val="429148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22AF398-A7EA-41B0-A11E-15C6E6B9D095}" type="datetimeFigureOut">
              <a:rPr lang="en-US" smtClean="0"/>
              <a:pPr>
                <a:defRPr/>
              </a:pPr>
              <a:t>7/28/2019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6496B-C036-430E-A1F6-26502CDF4E0C}" type="slidenum">
              <a:rPr lang="en-US" smtClean="0"/>
              <a:pPr>
                <a:defRPr/>
              </a:pPr>
              <a:t>‹#›</a:t>
            </a:fld>
            <a:endParaRPr lang="en-US"/>
          </a:p>
        </p:txBody>
      </p:sp>
    </p:spTree>
    <p:extLst>
      <p:ext uri="{BB962C8B-B14F-4D97-AF65-F5344CB8AC3E}">
        <p14:creationId xmlns:p14="http://schemas.microsoft.com/office/powerpoint/2010/main" val="169593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0EAA093-EEDA-49A2-B7A6-2A5379AD63AC}" type="datetimeFigureOut">
              <a:rPr lang="en-US" smtClean="0"/>
              <a:pPr>
                <a:defRPr/>
              </a:pPr>
              <a:t>7/28/2019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655BA64-EB75-46CC-A368-A28B717DC2A4}"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5650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worldsquash.org/images/squash/africa.gi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OwyfrJWJE_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channel/UCX6b17PVsYBQ0ip5gyeme-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HQPA5oNpfM4"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1IND9s5uvlI"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1IND9s5uvl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0"/>
            <a:ext cx="6396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en-US" sz="4400" b="1"/>
              <a:t>The Columbian Exchange</a:t>
            </a:r>
          </a:p>
        </p:txBody>
      </p:sp>
      <p:pic>
        <p:nvPicPr>
          <p:cNvPr id="4099" name="Picture 5" descr="C:\WINDOWS\Desktop\Columbus\columbus encoun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833438"/>
            <a:ext cx="68580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96755"/>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Animals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2211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n-US" dirty="0" smtClean="0"/>
              <a:t>Columbian Exchange Animals </a:t>
            </a:r>
          </a:p>
        </p:txBody>
      </p:sp>
      <p:sp>
        <p:nvSpPr>
          <p:cNvPr id="11267" name="Rectangle 3"/>
          <p:cNvSpPr>
            <a:spLocks noGrp="1" noChangeArrowheads="1"/>
          </p:cNvSpPr>
          <p:nvPr>
            <p:ph idx="1"/>
          </p:nvPr>
        </p:nvSpPr>
        <p:spPr/>
        <p:txBody>
          <a:bodyPr>
            <a:noAutofit/>
          </a:bodyPr>
          <a:lstStyle/>
          <a:p>
            <a:pPr algn="ctr" eaLnBrk="1" hangingPunct="1"/>
            <a:r>
              <a:rPr lang="en-US" altLang="en-US" sz="3200" b="1" u="sng" dirty="0" smtClean="0"/>
              <a:t>Old World (Europe) to New World (Americas)</a:t>
            </a:r>
          </a:p>
          <a:p>
            <a:pPr lvl="1" eaLnBrk="1" hangingPunct="1"/>
            <a:r>
              <a:rPr lang="en-US" altLang="en-US" sz="3200" dirty="0" smtClean="0"/>
              <a:t>Animals:</a:t>
            </a:r>
          </a:p>
          <a:p>
            <a:pPr lvl="2" eaLnBrk="1" hangingPunct="1"/>
            <a:r>
              <a:rPr lang="en-US" altLang="en-US" sz="3200" dirty="0" smtClean="0"/>
              <a:t>horses</a:t>
            </a:r>
          </a:p>
          <a:p>
            <a:pPr lvl="2" eaLnBrk="1" hangingPunct="1"/>
            <a:r>
              <a:rPr lang="en-US" altLang="en-US" sz="3200" dirty="0" smtClean="0"/>
              <a:t>cattle</a:t>
            </a:r>
          </a:p>
          <a:p>
            <a:pPr lvl="2" eaLnBrk="1" hangingPunct="1"/>
            <a:r>
              <a:rPr lang="en-US" altLang="en-US" sz="3200" dirty="0" smtClean="0"/>
              <a:t>pigs</a:t>
            </a:r>
          </a:p>
          <a:p>
            <a:pPr lvl="2" eaLnBrk="1" hangingPunct="1"/>
            <a:r>
              <a:rPr lang="en-US" altLang="en-US" sz="3200" dirty="0" smtClean="0"/>
              <a:t>sheep</a:t>
            </a:r>
          </a:p>
          <a:p>
            <a:pPr lvl="2" eaLnBrk="1" hangingPunct="1"/>
            <a:r>
              <a:rPr lang="en-US" altLang="en-US" sz="3200" dirty="0" smtClean="0"/>
              <a:t>goats</a:t>
            </a:r>
          </a:p>
          <a:p>
            <a:pPr lvl="2" eaLnBrk="1" hangingPunct="1"/>
            <a:r>
              <a:rPr lang="en-US" altLang="en-US" sz="3200" dirty="0" smtClean="0"/>
              <a:t>chickens</a:t>
            </a:r>
          </a:p>
        </p:txBody>
      </p:sp>
    </p:spTree>
    <p:extLst>
      <p:ext uri="{BB962C8B-B14F-4D97-AF65-F5344CB8AC3E}">
        <p14:creationId xmlns:p14="http://schemas.microsoft.com/office/powerpoint/2010/main" val="132979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defRPr/>
            </a:pPr>
            <a:r>
              <a:rPr lang="en-US" dirty="0" smtClean="0"/>
              <a:t>Columbian Exchange Animals</a:t>
            </a:r>
          </a:p>
        </p:txBody>
      </p:sp>
      <p:sp>
        <p:nvSpPr>
          <p:cNvPr id="12291" name="Rectangle 3"/>
          <p:cNvSpPr>
            <a:spLocks noGrp="1" noChangeArrowheads="1"/>
          </p:cNvSpPr>
          <p:nvPr>
            <p:ph idx="1"/>
          </p:nvPr>
        </p:nvSpPr>
        <p:spPr/>
        <p:txBody>
          <a:bodyPr>
            <a:normAutofit/>
          </a:bodyPr>
          <a:lstStyle/>
          <a:p>
            <a:pPr algn="ctr" eaLnBrk="1" hangingPunct="1"/>
            <a:r>
              <a:rPr lang="en-US" altLang="en-US" sz="4000" b="1" u="sng" dirty="0" smtClean="0"/>
              <a:t>New World (Americas) to Old World (Europe)</a:t>
            </a:r>
          </a:p>
          <a:p>
            <a:pPr lvl="1" eaLnBrk="1" hangingPunct="1"/>
            <a:r>
              <a:rPr lang="en-US" altLang="en-US" sz="4000" dirty="0" smtClean="0"/>
              <a:t>Animals:</a:t>
            </a:r>
          </a:p>
          <a:p>
            <a:pPr lvl="2" eaLnBrk="1" hangingPunct="1"/>
            <a:r>
              <a:rPr lang="en-US" altLang="en-US" sz="4000" dirty="0" smtClean="0"/>
              <a:t>llamas</a:t>
            </a:r>
          </a:p>
          <a:p>
            <a:pPr lvl="2" eaLnBrk="1" hangingPunct="1"/>
            <a:r>
              <a:rPr lang="en-US" altLang="en-US" sz="4000" dirty="0" smtClean="0"/>
              <a:t>alpacas</a:t>
            </a:r>
          </a:p>
          <a:p>
            <a:pPr lvl="2" eaLnBrk="1" hangingPunct="1"/>
            <a:r>
              <a:rPr lang="en-US" altLang="en-US" sz="4000" dirty="0" smtClean="0"/>
              <a:t>guinea pigs </a:t>
            </a:r>
          </a:p>
        </p:txBody>
      </p:sp>
    </p:spTree>
    <p:extLst>
      <p:ext uri="{BB962C8B-B14F-4D97-AF65-F5344CB8AC3E}">
        <p14:creationId xmlns:p14="http://schemas.microsoft.com/office/powerpoint/2010/main" val="45480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606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52400"/>
            <a:ext cx="9144000" cy="1143000"/>
          </a:xfrm>
        </p:spPr>
        <p:txBody>
          <a:bodyPr/>
          <a:lstStyle/>
          <a:p>
            <a:pPr eaLnBrk="1" hangingPunct="1"/>
            <a:r>
              <a:rPr lang="en-US" altLang="en-US" sz="3400" smtClean="0">
                <a:solidFill>
                  <a:srgbClr val="FFFFFF"/>
                </a:solidFill>
                <a:latin typeface="Arial Black" panose="020B0A04020102020204" pitchFamily="34" charset="0"/>
              </a:rPr>
              <a:t>The Exchange of Plants and Animals</a:t>
            </a:r>
          </a:p>
        </p:txBody>
      </p:sp>
      <p:sp>
        <p:nvSpPr>
          <p:cNvPr id="30723" name="Rectangle 3"/>
          <p:cNvSpPr>
            <a:spLocks noGrp="1" noChangeArrowheads="1"/>
          </p:cNvSpPr>
          <p:nvPr>
            <p:ph sz="half" idx="1"/>
          </p:nvPr>
        </p:nvSpPr>
        <p:spPr>
          <a:xfrm>
            <a:off x="114300" y="0"/>
            <a:ext cx="4572000" cy="6838950"/>
          </a:xfrm>
        </p:spPr>
        <p:txBody>
          <a:bodyPr>
            <a:normAutofit fontScale="92500" lnSpcReduction="20000"/>
          </a:bodyPr>
          <a:lstStyle/>
          <a:p>
            <a:pPr eaLnBrk="1" hangingPunct="1">
              <a:buFontTx/>
              <a:buNone/>
            </a:pPr>
            <a:r>
              <a:rPr lang="en-US" altLang="en-US" sz="1500" b="1" u="sng" dirty="0" smtClean="0">
                <a:solidFill>
                  <a:srgbClr val="FF0066"/>
                </a:solidFill>
                <a:latin typeface="Arial Black" panose="020B0A04020102020204" pitchFamily="34" charset="0"/>
              </a:rPr>
              <a:t>Originally from the Western Hemisphere</a:t>
            </a:r>
          </a:p>
          <a:p>
            <a:pPr eaLnBrk="1" hangingPunct="1"/>
            <a:r>
              <a:rPr lang="en-US" altLang="en-US" sz="1500" b="1" dirty="0" smtClean="0">
                <a:latin typeface="Arial Black" panose="020B0A04020102020204" pitchFamily="34" charset="0"/>
              </a:rPr>
              <a:t>Potato</a:t>
            </a:r>
          </a:p>
          <a:p>
            <a:pPr eaLnBrk="1" hangingPunct="1"/>
            <a:r>
              <a:rPr lang="en-US" altLang="en-US" sz="1500" b="1" dirty="0" smtClean="0">
                <a:latin typeface="Arial Black" panose="020B0A04020102020204" pitchFamily="34" charset="0"/>
              </a:rPr>
              <a:t>Maize (corn)</a:t>
            </a:r>
          </a:p>
          <a:p>
            <a:pPr eaLnBrk="1" hangingPunct="1"/>
            <a:r>
              <a:rPr lang="en-US" altLang="en-US" sz="1500" b="1" dirty="0" smtClean="0">
                <a:latin typeface="Arial Black" panose="020B0A04020102020204" pitchFamily="34" charset="0"/>
              </a:rPr>
              <a:t>Manioc (cassava, tapioca)</a:t>
            </a:r>
          </a:p>
          <a:p>
            <a:pPr eaLnBrk="1" hangingPunct="1"/>
            <a:r>
              <a:rPr lang="en-US" altLang="en-US" sz="1500" b="1" dirty="0" smtClean="0">
                <a:latin typeface="Arial Black" panose="020B0A04020102020204" pitchFamily="34" charset="0"/>
              </a:rPr>
              <a:t>Sweet potato</a:t>
            </a:r>
          </a:p>
          <a:p>
            <a:pPr eaLnBrk="1" hangingPunct="1"/>
            <a:r>
              <a:rPr lang="en-US" altLang="en-US" sz="1500" b="1" dirty="0" smtClean="0">
                <a:latin typeface="Arial Black" panose="020B0A04020102020204" pitchFamily="34" charset="0"/>
              </a:rPr>
              <a:t>Tomato</a:t>
            </a:r>
          </a:p>
          <a:p>
            <a:pPr eaLnBrk="1" hangingPunct="1"/>
            <a:r>
              <a:rPr lang="en-US" altLang="en-US" sz="1500" b="1" dirty="0" smtClean="0">
                <a:latin typeface="Arial Black" panose="020B0A04020102020204" pitchFamily="34" charset="0"/>
              </a:rPr>
              <a:t>Cacao (chocolate)</a:t>
            </a:r>
          </a:p>
          <a:p>
            <a:pPr eaLnBrk="1" hangingPunct="1"/>
            <a:r>
              <a:rPr lang="en-US" altLang="en-US" sz="1500" b="1" dirty="0" smtClean="0">
                <a:latin typeface="Arial Black" panose="020B0A04020102020204" pitchFamily="34" charset="0"/>
              </a:rPr>
              <a:t>Squash</a:t>
            </a:r>
          </a:p>
          <a:p>
            <a:pPr eaLnBrk="1" hangingPunct="1"/>
            <a:r>
              <a:rPr lang="en-US" altLang="en-US" sz="1500" b="1" dirty="0" smtClean="0">
                <a:latin typeface="Arial Black" panose="020B0A04020102020204" pitchFamily="34" charset="0"/>
              </a:rPr>
              <a:t>Chili peppers </a:t>
            </a:r>
          </a:p>
          <a:p>
            <a:pPr eaLnBrk="1" hangingPunct="1"/>
            <a:r>
              <a:rPr lang="en-US" altLang="en-US" sz="1500" b="1" dirty="0" smtClean="0">
                <a:latin typeface="Arial Black" panose="020B0A04020102020204" pitchFamily="34" charset="0"/>
              </a:rPr>
              <a:t>Pumpkin</a:t>
            </a:r>
          </a:p>
          <a:p>
            <a:pPr eaLnBrk="1" hangingPunct="1"/>
            <a:r>
              <a:rPr lang="en-US" altLang="en-US" sz="1500" b="1" dirty="0" smtClean="0">
                <a:latin typeface="Arial Black" panose="020B0A04020102020204" pitchFamily="34" charset="0"/>
              </a:rPr>
              <a:t>Papaya</a:t>
            </a:r>
          </a:p>
          <a:p>
            <a:pPr eaLnBrk="1" hangingPunct="1"/>
            <a:r>
              <a:rPr lang="en-US" altLang="en-US" sz="1500" b="1" dirty="0" smtClean="0">
                <a:latin typeface="Arial Black" panose="020B0A04020102020204" pitchFamily="34" charset="0"/>
              </a:rPr>
              <a:t>Guava</a:t>
            </a:r>
          </a:p>
          <a:p>
            <a:pPr eaLnBrk="1" hangingPunct="1"/>
            <a:r>
              <a:rPr lang="en-US" altLang="en-US" sz="1500" b="1" dirty="0" smtClean="0">
                <a:latin typeface="Arial Black" panose="020B0A04020102020204" pitchFamily="34" charset="0"/>
              </a:rPr>
              <a:t>Tobacco</a:t>
            </a:r>
          </a:p>
          <a:p>
            <a:pPr eaLnBrk="1" hangingPunct="1"/>
            <a:r>
              <a:rPr lang="en-US" altLang="en-US" sz="1500" b="1" dirty="0" smtClean="0">
                <a:latin typeface="Arial Black" panose="020B0A04020102020204" pitchFamily="34" charset="0"/>
              </a:rPr>
              <a:t>Avocado</a:t>
            </a:r>
          </a:p>
          <a:p>
            <a:pPr eaLnBrk="1" hangingPunct="1"/>
            <a:r>
              <a:rPr lang="en-US" altLang="en-US" sz="1500" b="1" dirty="0" smtClean="0">
                <a:latin typeface="Arial Black" panose="020B0A04020102020204" pitchFamily="34" charset="0"/>
              </a:rPr>
              <a:t>Pineapple</a:t>
            </a:r>
          </a:p>
          <a:p>
            <a:pPr eaLnBrk="1" hangingPunct="1"/>
            <a:r>
              <a:rPr lang="en-US" altLang="en-US" sz="1500" b="1" dirty="0" smtClean="0">
                <a:latin typeface="Arial Black" panose="020B0A04020102020204" pitchFamily="34" charset="0"/>
              </a:rPr>
              <a:t>Beans (most varieties, including </a:t>
            </a:r>
            <a:r>
              <a:rPr lang="en-US" altLang="en-US" sz="1500" b="1" i="1" dirty="0" err="1" smtClean="0">
                <a:latin typeface="Arial Black" panose="020B0A04020102020204" pitchFamily="34" charset="0"/>
              </a:rPr>
              <a:t>phaseolus</a:t>
            </a:r>
            <a:r>
              <a:rPr lang="en-US" altLang="en-US" sz="1500" b="1" i="1" dirty="0" smtClean="0">
                <a:latin typeface="Arial Black" panose="020B0A04020102020204" pitchFamily="34" charset="0"/>
              </a:rPr>
              <a:t> vulgaris)</a:t>
            </a:r>
            <a:endParaRPr lang="en-US" altLang="en-US" sz="1500" b="1" dirty="0" smtClean="0">
              <a:latin typeface="Arial Black" panose="020B0A04020102020204" pitchFamily="34" charset="0"/>
            </a:endParaRPr>
          </a:p>
          <a:p>
            <a:pPr eaLnBrk="1" hangingPunct="1"/>
            <a:r>
              <a:rPr lang="en-US" altLang="en-US" sz="1500" b="1" dirty="0" smtClean="0">
                <a:latin typeface="Arial Black" panose="020B0A04020102020204" pitchFamily="34" charset="0"/>
              </a:rPr>
              <a:t>Peanuts</a:t>
            </a:r>
          </a:p>
          <a:p>
            <a:pPr eaLnBrk="1" hangingPunct="1"/>
            <a:r>
              <a:rPr lang="en-US" altLang="en-US" sz="1500" b="1" dirty="0" smtClean="0">
                <a:latin typeface="Arial Black" panose="020B0A04020102020204" pitchFamily="34" charset="0"/>
              </a:rPr>
              <a:t>Certain cottons</a:t>
            </a:r>
          </a:p>
          <a:p>
            <a:pPr eaLnBrk="1" hangingPunct="1"/>
            <a:r>
              <a:rPr lang="en-US" altLang="en-US" sz="1500" b="1" dirty="0" smtClean="0">
                <a:latin typeface="Arial Black" panose="020B0A04020102020204" pitchFamily="34" charset="0"/>
              </a:rPr>
              <a:t>Rubber</a:t>
            </a:r>
          </a:p>
          <a:p>
            <a:pPr eaLnBrk="1" hangingPunct="1"/>
            <a:r>
              <a:rPr lang="en-US" altLang="en-US" sz="1500" b="1" dirty="0" smtClean="0">
                <a:latin typeface="Arial Black" panose="020B0A04020102020204" pitchFamily="34" charset="0"/>
              </a:rPr>
              <a:t>Turkeys</a:t>
            </a:r>
          </a:p>
        </p:txBody>
      </p:sp>
      <p:sp>
        <p:nvSpPr>
          <p:cNvPr id="30724" name="Rectangle 4"/>
          <p:cNvSpPr>
            <a:spLocks noGrp="1" noChangeArrowheads="1"/>
          </p:cNvSpPr>
          <p:nvPr>
            <p:ph sz="half" idx="2"/>
          </p:nvPr>
        </p:nvSpPr>
        <p:spPr>
          <a:xfrm>
            <a:off x="4705350" y="0"/>
            <a:ext cx="4438650" cy="6781800"/>
          </a:xfrm>
        </p:spPr>
        <p:txBody>
          <a:bodyPr>
            <a:normAutofit fontScale="92500" lnSpcReduction="20000"/>
          </a:bodyPr>
          <a:lstStyle/>
          <a:p>
            <a:pPr eaLnBrk="1" hangingPunct="1">
              <a:lnSpc>
                <a:spcPct val="90000"/>
              </a:lnSpc>
              <a:buFontTx/>
              <a:buNone/>
            </a:pPr>
            <a:r>
              <a:rPr lang="en-US" altLang="en-US" sz="1500" b="1" u="sng" dirty="0" smtClean="0">
                <a:solidFill>
                  <a:srgbClr val="FF0066"/>
                </a:solidFill>
                <a:latin typeface="Arial Black" panose="020B0A04020102020204" pitchFamily="34" charset="0"/>
              </a:rPr>
              <a:t>Originally from the Eastern Hemisphere</a:t>
            </a:r>
          </a:p>
          <a:p>
            <a:pPr eaLnBrk="1" hangingPunct="1">
              <a:lnSpc>
                <a:spcPct val="90000"/>
              </a:lnSpc>
            </a:pPr>
            <a:r>
              <a:rPr lang="en-US" altLang="en-US" sz="1500" b="1" dirty="0" smtClean="0">
                <a:latin typeface="Arial Black" panose="020B0A04020102020204" pitchFamily="34" charset="0"/>
              </a:rPr>
              <a:t>Sugar</a:t>
            </a:r>
          </a:p>
          <a:p>
            <a:pPr eaLnBrk="1" hangingPunct="1">
              <a:lnSpc>
                <a:spcPct val="90000"/>
              </a:lnSpc>
            </a:pPr>
            <a:r>
              <a:rPr lang="en-US" altLang="en-US" sz="1500" b="1" dirty="0" smtClean="0">
                <a:latin typeface="Arial Black" panose="020B0A04020102020204" pitchFamily="34" charset="0"/>
              </a:rPr>
              <a:t>Olive oil</a:t>
            </a:r>
          </a:p>
          <a:p>
            <a:pPr eaLnBrk="1" hangingPunct="1">
              <a:lnSpc>
                <a:spcPct val="90000"/>
              </a:lnSpc>
            </a:pPr>
            <a:r>
              <a:rPr lang="en-US" altLang="en-US" sz="1500" b="1" dirty="0" smtClean="0">
                <a:latin typeface="Arial Black" panose="020B0A04020102020204" pitchFamily="34" charset="0"/>
              </a:rPr>
              <a:t>Various grains (Wheat, rice, rye, barley, oats)</a:t>
            </a:r>
          </a:p>
          <a:p>
            <a:pPr eaLnBrk="1" hangingPunct="1">
              <a:lnSpc>
                <a:spcPct val="90000"/>
              </a:lnSpc>
            </a:pPr>
            <a:r>
              <a:rPr lang="en-US" altLang="en-US" sz="1500" b="1" dirty="0" smtClean="0">
                <a:latin typeface="Arial Black" panose="020B0A04020102020204" pitchFamily="34" charset="0"/>
              </a:rPr>
              <a:t>Grapes</a:t>
            </a:r>
          </a:p>
          <a:p>
            <a:pPr eaLnBrk="1" hangingPunct="1">
              <a:lnSpc>
                <a:spcPct val="90000"/>
              </a:lnSpc>
            </a:pPr>
            <a:r>
              <a:rPr lang="en-US" altLang="en-US" sz="1500" b="1" dirty="0" smtClean="0">
                <a:latin typeface="Arial Black" panose="020B0A04020102020204" pitchFamily="34" charset="0"/>
              </a:rPr>
              <a:t>Coffee</a:t>
            </a:r>
          </a:p>
          <a:p>
            <a:pPr eaLnBrk="1" hangingPunct="1">
              <a:lnSpc>
                <a:spcPct val="90000"/>
              </a:lnSpc>
            </a:pPr>
            <a:r>
              <a:rPr lang="en-US" altLang="en-US" sz="1500" b="1" dirty="0" smtClean="0">
                <a:latin typeface="Arial Black" panose="020B0A04020102020204" pitchFamily="34" charset="0"/>
              </a:rPr>
              <a:t>Various fruit trees (pear, apple, peach, orange, lemon,  pomegranate, fig, banana) </a:t>
            </a:r>
          </a:p>
          <a:p>
            <a:pPr eaLnBrk="1" hangingPunct="1">
              <a:lnSpc>
                <a:spcPct val="90000"/>
              </a:lnSpc>
            </a:pPr>
            <a:r>
              <a:rPr lang="en-US" altLang="en-US" sz="1500" b="1" dirty="0" smtClean="0">
                <a:latin typeface="Arial Black" panose="020B0A04020102020204" pitchFamily="34" charset="0"/>
              </a:rPr>
              <a:t>Chick peas </a:t>
            </a:r>
          </a:p>
          <a:p>
            <a:pPr eaLnBrk="1" hangingPunct="1">
              <a:lnSpc>
                <a:spcPct val="90000"/>
              </a:lnSpc>
            </a:pPr>
            <a:r>
              <a:rPr lang="en-US" altLang="en-US" sz="1500" b="1" dirty="0" smtClean="0">
                <a:latin typeface="Arial Black" panose="020B0A04020102020204" pitchFamily="34" charset="0"/>
              </a:rPr>
              <a:t>Melons </a:t>
            </a:r>
          </a:p>
          <a:p>
            <a:pPr eaLnBrk="1" hangingPunct="1">
              <a:lnSpc>
                <a:spcPct val="90000"/>
              </a:lnSpc>
            </a:pPr>
            <a:r>
              <a:rPr lang="en-US" altLang="en-US" sz="1500" b="1" dirty="0" smtClean="0">
                <a:latin typeface="Arial Black" panose="020B0A04020102020204" pitchFamily="34" charset="0"/>
              </a:rPr>
              <a:t>Radishes</a:t>
            </a:r>
          </a:p>
          <a:p>
            <a:pPr eaLnBrk="1" hangingPunct="1">
              <a:lnSpc>
                <a:spcPct val="90000"/>
              </a:lnSpc>
            </a:pPr>
            <a:r>
              <a:rPr lang="en-US" altLang="en-US" sz="1500" b="1" dirty="0" smtClean="0">
                <a:latin typeface="Arial Black" panose="020B0A04020102020204" pitchFamily="34" charset="0"/>
              </a:rPr>
              <a:t>A wide variety of weeds and grasses</a:t>
            </a:r>
          </a:p>
          <a:p>
            <a:pPr eaLnBrk="1" hangingPunct="1">
              <a:lnSpc>
                <a:spcPct val="90000"/>
              </a:lnSpc>
            </a:pPr>
            <a:r>
              <a:rPr lang="en-US" altLang="en-US" sz="1500" b="1" dirty="0" smtClean="0">
                <a:latin typeface="Arial Black" panose="020B0A04020102020204" pitchFamily="34" charset="0"/>
              </a:rPr>
              <a:t>Cauliflower</a:t>
            </a:r>
          </a:p>
          <a:p>
            <a:pPr eaLnBrk="1" hangingPunct="1">
              <a:lnSpc>
                <a:spcPct val="90000"/>
              </a:lnSpc>
            </a:pPr>
            <a:r>
              <a:rPr lang="en-US" altLang="en-US" sz="1500" b="1" dirty="0" smtClean="0">
                <a:latin typeface="Arial Black" panose="020B0A04020102020204" pitchFamily="34" charset="0"/>
              </a:rPr>
              <a:t>Cabbage</a:t>
            </a:r>
          </a:p>
        </p:txBody>
      </p:sp>
    </p:spTree>
    <p:extLst>
      <p:ext uri="{BB962C8B-B14F-4D97-AF65-F5344CB8AC3E}">
        <p14:creationId xmlns:p14="http://schemas.microsoft.com/office/powerpoint/2010/main" val="3593381777"/>
      </p:ext>
    </p:extLst>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endParaRPr lang="en-US" smtClean="0">
              <a:latin typeface="Arial" charset="0"/>
              <a:ea typeface="ＭＳ Ｐゴシック"/>
              <a:cs typeface="ＭＳ Ｐゴシック"/>
            </a:endParaRPr>
          </a:p>
        </p:txBody>
      </p:sp>
      <p:pic>
        <p:nvPicPr>
          <p:cNvPr id="17410" name="Picture 1"/>
          <p:cNvPicPr>
            <a:picLocks noChangeAspect="1"/>
          </p:cNvPicPr>
          <p:nvPr/>
        </p:nvPicPr>
        <p:blipFill>
          <a:blip r:embed="rId2"/>
          <a:srcRect/>
          <a:stretch>
            <a:fillRect/>
          </a:stretch>
        </p:blipFill>
        <p:spPr bwMode="auto">
          <a:xfrm>
            <a:off x="0" y="38100"/>
            <a:ext cx="9144000" cy="6765925"/>
          </a:xfrm>
          <a:prstGeom prst="rect">
            <a:avLst/>
          </a:prstGeom>
          <a:noFill/>
          <a:ln w="9525">
            <a:noFill/>
            <a:miter lim="800000"/>
            <a:headEnd/>
            <a:tailEnd/>
          </a:ln>
        </p:spPr>
      </p:pic>
    </p:spTree>
    <p:extLst>
      <p:ext uri="{BB962C8B-B14F-4D97-AF65-F5344CB8AC3E}">
        <p14:creationId xmlns:p14="http://schemas.microsoft.com/office/powerpoint/2010/main" val="85955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Effects/Impact of Plants and Animals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729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normAutofit fontScale="90000"/>
          </a:bodyPr>
          <a:lstStyle/>
          <a:p>
            <a:pPr algn="ctr" eaLnBrk="1" hangingPunct="1"/>
            <a:r>
              <a:rPr lang="en-US" altLang="en-US" dirty="0" smtClean="0"/>
              <a:t>Impact of the Columbian Exchange of Plants and Animals</a:t>
            </a:r>
          </a:p>
        </p:txBody>
      </p:sp>
      <p:sp>
        <p:nvSpPr>
          <p:cNvPr id="13315" name="Rectangle 8"/>
          <p:cNvSpPr>
            <a:spLocks noGrp="1" noChangeArrowheads="1"/>
          </p:cNvSpPr>
          <p:nvPr>
            <p:ph idx="1"/>
          </p:nvPr>
        </p:nvSpPr>
        <p:spPr>
          <a:xfrm>
            <a:off x="0" y="1905000"/>
            <a:ext cx="9144000" cy="4953000"/>
          </a:xfrm>
        </p:spPr>
        <p:txBody>
          <a:bodyPr>
            <a:normAutofit/>
          </a:bodyPr>
          <a:lstStyle/>
          <a:p>
            <a:pPr eaLnBrk="1" hangingPunct="1">
              <a:lnSpc>
                <a:spcPct val="80000"/>
              </a:lnSpc>
            </a:pPr>
            <a:r>
              <a:rPr lang="en-US" altLang="en-US" sz="2800" dirty="0" smtClean="0"/>
              <a:t>Different Foods</a:t>
            </a:r>
          </a:p>
          <a:p>
            <a:pPr lvl="1" eaLnBrk="1" hangingPunct="1">
              <a:lnSpc>
                <a:spcPct val="80000"/>
              </a:lnSpc>
            </a:pPr>
            <a:r>
              <a:rPr lang="en-US" altLang="en-US" sz="2400" dirty="0" smtClean="0"/>
              <a:t>Exchange of foods &amp; animals had a dramatic impact on later societies.</a:t>
            </a:r>
          </a:p>
          <a:p>
            <a:pPr lvl="1" eaLnBrk="1" hangingPunct="1">
              <a:lnSpc>
                <a:spcPct val="80000"/>
              </a:lnSpc>
            </a:pPr>
            <a:r>
              <a:rPr lang="en-US" altLang="en-US" sz="2400" dirty="0" smtClean="0"/>
              <a:t>Over time, crops native to the Americas became staples in the diets of Europeans.</a:t>
            </a:r>
          </a:p>
          <a:p>
            <a:pPr lvl="1">
              <a:lnSpc>
                <a:spcPct val="80000"/>
              </a:lnSpc>
            </a:pPr>
            <a:r>
              <a:rPr lang="en-US" altLang="en-US" sz="2400" dirty="0"/>
              <a:t>Potatoes and corn became major food sources for Europeans allowing populations to increase greatly</a:t>
            </a:r>
            <a:r>
              <a:rPr lang="en-US" altLang="en-US" sz="2400" dirty="0" smtClean="0"/>
              <a:t>.</a:t>
            </a:r>
          </a:p>
          <a:p>
            <a:pPr lvl="1" eaLnBrk="1" hangingPunct="1">
              <a:lnSpc>
                <a:spcPct val="80000"/>
              </a:lnSpc>
            </a:pPr>
            <a:r>
              <a:rPr lang="en-US" altLang="en-US" sz="2400" dirty="0" smtClean="0"/>
              <a:t>Foods provided nutrition, helped people live longer.</a:t>
            </a:r>
          </a:p>
          <a:p>
            <a:pPr lvl="1" eaLnBrk="1" hangingPunct="1">
              <a:lnSpc>
                <a:spcPct val="80000"/>
              </a:lnSpc>
            </a:pPr>
            <a:r>
              <a:rPr lang="en-US" altLang="en-US" sz="2400" dirty="0" smtClean="0"/>
              <a:t>Until contact with Americas, Europeans had never tried tomatoes--by 1600s, tomatoes were included in Italian cookbooks.</a:t>
            </a:r>
          </a:p>
          <a:p>
            <a:pPr eaLnBrk="1" hangingPunct="1">
              <a:lnSpc>
                <a:spcPct val="80000"/>
              </a:lnSpc>
            </a:pPr>
            <a:r>
              <a:rPr lang="en-US" altLang="en-US" sz="2800" dirty="0" smtClean="0"/>
              <a:t>Economics</a:t>
            </a:r>
          </a:p>
          <a:p>
            <a:pPr lvl="1" eaLnBrk="1" hangingPunct="1">
              <a:lnSpc>
                <a:spcPct val="80000"/>
              </a:lnSpc>
            </a:pPr>
            <a:r>
              <a:rPr lang="en-US" altLang="en-US" sz="2400" dirty="0" smtClean="0"/>
              <a:t>Activities like cattle ranching and coffee growing were not possible without Columbian Exchange.</a:t>
            </a:r>
          </a:p>
          <a:p>
            <a:pPr lvl="1" eaLnBrk="1" hangingPunct="1">
              <a:lnSpc>
                <a:spcPct val="80000"/>
              </a:lnSpc>
            </a:pPr>
            <a:r>
              <a:rPr lang="en-US" altLang="en-US" sz="2400" dirty="0" smtClean="0"/>
              <a:t>Traditional cuisines changed because of Columbian Exchange.</a:t>
            </a:r>
          </a:p>
        </p:txBody>
      </p:sp>
    </p:spTree>
    <p:extLst>
      <p:ext uri="{BB962C8B-B14F-4D97-AF65-F5344CB8AC3E}">
        <p14:creationId xmlns:p14="http://schemas.microsoft.com/office/powerpoint/2010/main" val="1200304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219200"/>
          </a:xfrm>
        </p:spPr>
        <p:txBody>
          <a:bodyPr>
            <a:normAutofit/>
          </a:bodyPr>
          <a:lstStyle/>
          <a:p>
            <a:pPr algn="ctr" eaLnBrk="1" hangingPunct="1">
              <a:defRPr/>
            </a:pPr>
            <a:r>
              <a:rPr lang="en-US" b="1" dirty="0" smtClean="0"/>
              <a:t>Effects of Animals in New World</a:t>
            </a:r>
            <a:endParaRPr b="1" dirty="0"/>
          </a:p>
        </p:txBody>
      </p:sp>
      <p:sp>
        <p:nvSpPr>
          <p:cNvPr id="10242" name="Content Placeholder 1"/>
          <p:cNvSpPr>
            <a:spLocks noGrp="1"/>
          </p:cNvSpPr>
          <p:nvPr>
            <p:ph idx="1"/>
          </p:nvPr>
        </p:nvSpPr>
        <p:spPr>
          <a:xfrm>
            <a:off x="533400" y="990600"/>
            <a:ext cx="8229600" cy="4572000"/>
          </a:xfrm>
        </p:spPr>
        <p:txBody>
          <a:bodyPr>
            <a:normAutofit/>
          </a:bodyPr>
          <a:lstStyle/>
          <a:p>
            <a:pPr eaLnBrk="1" hangingPunct="1"/>
            <a:r>
              <a:rPr lang="en-US" altLang="en-US" sz="2800" dirty="0" smtClean="0"/>
              <a:t>Europeans brought over domestic livestock to the Americas</a:t>
            </a:r>
          </a:p>
          <a:p>
            <a:pPr lvl="1" eaLnBrk="1" hangingPunct="1"/>
            <a:r>
              <a:rPr lang="en-US" altLang="en-US" sz="2800" dirty="0" smtClean="0"/>
              <a:t>Chickens, cattle, goats, pigs, sheep, horses.</a:t>
            </a:r>
          </a:p>
          <a:p>
            <a:pPr lvl="1" eaLnBrk="1" hangingPunct="1"/>
            <a:r>
              <a:rPr lang="en-US" altLang="en-US" sz="2800" dirty="0" smtClean="0"/>
              <a:t>Natives had few domesticated animals, and none weighing more than 100lbs.</a:t>
            </a:r>
          </a:p>
          <a:p>
            <a:pPr lvl="1" eaLnBrk="1" hangingPunct="1"/>
            <a:r>
              <a:rPr lang="en-US" altLang="en-US" sz="2800" dirty="0" smtClean="0"/>
              <a:t>The horse revolutionized Native American life, allowing tribes to hunt buffalo far more effectively.</a:t>
            </a:r>
          </a:p>
          <a:p>
            <a:pPr lvl="1" eaLnBrk="1" hangingPunct="1"/>
            <a:r>
              <a:rPr lang="en-US" altLang="en-US" sz="2800" dirty="0" smtClean="0"/>
              <a:t>Other animals provided meat, tallow, hides, transportation and hauling.</a:t>
            </a:r>
          </a:p>
          <a:p>
            <a:pPr lvl="1" eaLnBrk="1" hangingPunct="1"/>
            <a:endParaRPr lang="en-US" altLang="en-US" sz="2800" dirty="0" smtClean="0"/>
          </a:p>
        </p:txBody>
      </p:sp>
      <p:pic>
        <p:nvPicPr>
          <p:cNvPr id="10244" name="Picture 4" descr="http://4.bp.blogspot.com/_kIWY2DV0KnE/SWfnnTqJQtI/AAAAAAAACGU/lIC5OAtq0RI/s400/Native+American+archer+on+horse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60850"/>
            <a:ext cx="3810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http://www.teepeeheart.onlinehome.de/cat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89475"/>
            <a:ext cx="31242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eekinthenee.files.wordpress.com/2009/01/shee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814" y="4689474"/>
            <a:ext cx="197718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980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58588"/>
            <a:ext cx="8229600" cy="932330"/>
          </a:xfrm>
        </p:spPr>
        <p:txBody>
          <a:bodyPr/>
          <a:lstStyle/>
          <a:p>
            <a:pPr algn="ctr">
              <a:defRPr/>
            </a:pPr>
            <a:r>
              <a:rPr lang="en-US" sz="3600" b="1" dirty="0" smtClean="0"/>
              <a:t>Effects of Animals in Europe</a:t>
            </a:r>
            <a:endParaRPr sz="3600" b="1" dirty="0"/>
          </a:p>
        </p:txBody>
      </p:sp>
      <p:sp>
        <p:nvSpPr>
          <p:cNvPr id="13314" name="Content Placeholder 1"/>
          <p:cNvSpPr>
            <a:spLocks noGrp="1"/>
          </p:cNvSpPr>
          <p:nvPr>
            <p:ph idx="1"/>
          </p:nvPr>
        </p:nvSpPr>
        <p:spPr>
          <a:xfrm>
            <a:off x="457200" y="1290918"/>
            <a:ext cx="8229600" cy="5567082"/>
          </a:xfrm>
        </p:spPr>
        <p:txBody>
          <a:bodyPr>
            <a:normAutofit/>
          </a:bodyPr>
          <a:lstStyle/>
          <a:p>
            <a:r>
              <a:rPr lang="en-US" altLang="en-US" sz="2800" dirty="0" smtClean="0"/>
              <a:t>Unlike the huge effect that plants had on other parts of the world, American animals had little effect at all.</a:t>
            </a:r>
          </a:p>
          <a:p>
            <a:r>
              <a:rPr lang="en-US" altLang="en-US" sz="2800" dirty="0" smtClean="0"/>
              <a:t>One domesticated animal that did have an effect was the turkey.</a:t>
            </a:r>
          </a:p>
          <a:p>
            <a:r>
              <a:rPr lang="en-US" altLang="en-US" sz="2800" dirty="0" smtClean="0"/>
              <a:t>Raccoons were fancied for their furs.</a:t>
            </a:r>
          </a:p>
        </p:txBody>
      </p:sp>
      <p:pic>
        <p:nvPicPr>
          <p:cNvPr id="13317" name="Picture 5" descr="http://www.statesymbolsusa.org/IMAGES/Massachusetts/wild_turkeyTOMpgc.jpg"/>
          <p:cNvPicPr>
            <a:picLocks noChangeAspect="1" noChangeArrowheads="1"/>
          </p:cNvPicPr>
          <p:nvPr/>
        </p:nvPicPr>
        <p:blipFill>
          <a:blip r:embed="rId3" cstate="print"/>
          <a:srcRect/>
          <a:stretch>
            <a:fillRect/>
          </a:stretch>
        </p:blipFill>
        <p:spPr bwMode="auto">
          <a:xfrm>
            <a:off x="990600" y="4648200"/>
            <a:ext cx="2132434" cy="1960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9" name="Picture 7" descr="http://blog.silive.com/weather/2008/01/raccoon_5916.jpg"/>
          <p:cNvPicPr>
            <a:picLocks noChangeAspect="1" noChangeArrowheads="1"/>
          </p:cNvPicPr>
          <p:nvPr/>
        </p:nvPicPr>
        <p:blipFill>
          <a:blip r:embed="rId4" cstate="print"/>
          <a:srcRect/>
          <a:stretch>
            <a:fillRect/>
          </a:stretch>
        </p:blipFill>
        <p:spPr bwMode="auto">
          <a:xfrm rot="579916">
            <a:off x="5221100" y="4310028"/>
            <a:ext cx="2980139"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3542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DIFFUSION OF CULTURE</a:t>
            </a:r>
            <a:endParaRPr lang="en-US" dirty="0"/>
          </a:p>
        </p:txBody>
      </p:sp>
      <p:sp>
        <p:nvSpPr>
          <p:cNvPr id="3" name="Content Placeholder 2"/>
          <p:cNvSpPr>
            <a:spLocks noGrp="1"/>
          </p:cNvSpPr>
          <p:nvPr>
            <p:ph idx="1"/>
          </p:nvPr>
        </p:nvSpPr>
        <p:spPr/>
        <p:txBody>
          <a:bodyPr>
            <a:normAutofit/>
          </a:bodyPr>
          <a:lstStyle/>
          <a:p>
            <a:endParaRPr lang="en-US" sz="2400" dirty="0"/>
          </a:p>
          <a:p>
            <a:r>
              <a:rPr lang="en-US" sz="2400" dirty="0" smtClean="0"/>
              <a:t>Diffusion: To spread something about. To move it!</a:t>
            </a:r>
          </a:p>
          <a:p>
            <a:r>
              <a:rPr lang="en-US" sz="2400" dirty="0" smtClean="0"/>
              <a:t>Cultural Diffusion: The movement of cultural traits (objects, ideas, behaviors, language) from one society to another.</a:t>
            </a:r>
          </a:p>
          <a:p>
            <a:endParaRPr lang="en-US" sz="2400" dirty="0"/>
          </a:p>
          <a:p>
            <a:endParaRPr lang="en-US" sz="2400" dirty="0" smtClean="0"/>
          </a:p>
          <a:p>
            <a:endParaRPr lang="en-US" sz="2400" dirty="0"/>
          </a:p>
          <a:p>
            <a:r>
              <a:rPr lang="en-US" sz="2400" dirty="0" smtClean="0"/>
              <a:t>Diffusion is an EXCHANGE between cultures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42" y="3708912"/>
            <a:ext cx="5191432" cy="1504950"/>
          </a:xfrm>
          <a:prstGeom prst="rect">
            <a:avLst/>
          </a:prstGeom>
        </p:spPr>
      </p:pic>
    </p:spTree>
    <p:extLst>
      <p:ext uri="{BB962C8B-B14F-4D97-AF65-F5344CB8AC3E}">
        <p14:creationId xmlns:p14="http://schemas.microsoft.com/office/powerpoint/2010/main" val="371250960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p:txBody>
          <a:bodyPr/>
          <a:lstStyle/>
          <a:p>
            <a:pPr algn="ctr" eaLnBrk="1" hangingPunct="1"/>
            <a:r>
              <a:rPr lang="en-US" altLang="en-US" dirty="0" smtClean="0"/>
              <a:t>Effects of Plants and Animals Around the Globe</a:t>
            </a:r>
          </a:p>
        </p:txBody>
      </p:sp>
      <p:sp>
        <p:nvSpPr>
          <p:cNvPr id="14339" name="Rectangle 4"/>
          <p:cNvSpPr>
            <a:spLocks noGrp="1" noChangeArrowheads="1"/>
          </p:cNvSpPr>
          <p:nvPr>
            <p:ph idx="1"/>
          </p:nvPr>
        </p:nvSpPr>
        <p:spPr>
          <a:xfrm>
            <a:off x="118533" y="1524000"/>
            <a:ext cx="9025467" cy="5334000"/>
          </a:xfrm>
        </p:spPr>
        <p:txBody>
          <a:bodyPr>
            <a:normAutofit/>
          </a:bodyPr>
          <a:lstStyle/>
          <a:p>
            <a:pPr eaLnBrk="1" hangingPunct="1">
              <a:lnSpc>
                <a:spcPct val="80000"/>
              </a:lnSpc>
            </a:pPr>
            <a:r>
              <a:rPr lang="en-US" altLang="en-US" sz="2800" dirty="0" smtClean="0"/>
              <a:t>The Columbian Exchange not only impacted Europe &amp; the Americas, but also…</a:t>
            </a:r>
          </a:p>
          <a:p>
            <a:pPr eaLnBrk="1" hangingPunct="1">
              <a:lnSpc>
                <a:spcPct val="80000"/>
              </a:lnSpc>
            </a:pPr>
            <a:r>
              <a:rPr lang="en-US" altLang="en-US" sz="2800" dirty="0" smtClean="0"/>
              <a:t>China: </a:t>
            </a:r>
          </a:p>
          <a:p>
            <a:pPr lvl="1" eaLnBrk="1" hangingPunct="1">
              <a:lnSpc>
                <a:spcPct val="80000"/>
              </a:lnSpc>
            </a:pPr>
            <a:r>
              <a:rPr lang="en-US" altLang="en-US" sz="2400" dirty="0" smtClean="0"/>
              <a:t>Arrival of easy-to-grow, nutritious corn helped the population grow tremendously.</a:t>
            </a:r>
          </a:p>
          <a:p>
            <a:pPr eaLnBrk="1" hangingPunct="1">
              <a:lnSpc>
                <a:spcPct val="80000"/>
              </a:lnSpc>
            </a:pPr>
            <a:r>
              <a:rPr lang="en-US" altLang="en-US" sz="2800" dirty="0" smtClean="0"/>
              <a:t>Africa: </a:t>
            </a:r>
          </a:p>
          <a:p>
            <a:pPr lvl="1" eaLnBrk="1" hangingPunct="1">
              <a:lnSpc>
                <a:spcPct val="80000"/>
              </a:lnSpc>
            </a:pPr>
            <a:r>
              <a:rPr lang="en-US" altLang="en-US" sz="2400" dirty="0" smtClean="0"/>
              <a:t>two native crops of Americas--corn, peanuts--still among most widely grown</a:t>
            </a:r>
          </a:p>
          <a:p>
            <a:pPr eaLnBrk="1" hangingPunct="1">
              <a:lnSpc>
                <a:spcPct val="80000"/>
              </a:lnSpc>
            </a:pPr>
            <a:r>
              <a:rPr lang="en-US" altLang="en-US" sz="2800" dirty="0" smtClean="0"/>
              <a:t>Scholars estimate one-third of all food crops grown in the world are of American origin.</a:t>
            </a:r>
          </a:p>
          <a:p>
            <a:pPr>
              <a:lnSpc>
                <a:spcPct val="80000"/>
              </a:lnSpc>
            </a:pPr>
            <a:r>
              <a:rPr lang="en-US" sz="2800" dirty="0" smtClean="0">
                <a:ea typeface="ＭＳ Ｐゴシック"/>
                <a:cs typeface="ＭＳ Ｐゴシック"/>
              </a:rPr>
              <a:t>Introduction of new crops from the Americas to Europe, Africa, and Asia led to population growth </a:t>
            </a:r>
          </a:p>
          <a:p>
            <a:pPr eaLnBrk="1" hangingPunct="1">
              <a:lnSpc>
                <a:spcPct val="80000"/>
              </a:lnSpc>
            </a:pPr>
            <a:endParaRPr lang="en-US" altLang="en-US" sz="2800" dirty="0" smtClean="0"/>
          </a:p>
        </p:txBody>
      </p:sp>
    </p:spTree>
    <p:extLst>
      <p:ext uri="{BB962C8B-B14F-4D97-AF65-F5344CB8AC3E}">
        <p14:creationId xmlns:p14="http://schemas.microsoft.com/office/powerpoint/2010/main" val="155819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Diseases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9409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81000"/>
            <a:ext cx="8382000" cy="1066800"/>
          </a:xfrm>
        </p:spPr>
        <p:txBody>
          <a:bodyPr/>
          <a:lstStyle/>
          <a:p>
            <a:pPr algn="ctr" eaLnBrk="1" hangingPunct="1"/>
            <a:r>
              <a:rPr lang="en-US" altLang="en-US" dirty="0" smtClean="0"/>
              <a:t>The Introduction of New Diseases</a:t>
            </a:r>
          </a:p>
        </p:txBody>
      </p:sp>
      <p:sp>
        <p:nvSpPr>
          <p:cNvPr id="9219" name="Rectangle 3"/>
          <p:cNvSpPr>
            <a:spLocks noGrp="1" noChangeArrowheads="1"/>
          </p:cNvSpPr>
          <p:nvPr>
            <p:ph idx="1"/>
          </p:nvPr>
        </p:nvSpPr>
        <p:spPr>
          <a:xfrm>
            <a:off x="0" y="1447800"/>
            <a:ext cx="9144000" cy="5410200"/>
          </a:xfrm>
        </p:spPr>
        <p:txBody>
          <a:bodyPr>
            <a:normAutofit/>
          </a:bodyPr>
          <a:lstStyle/>
          <a:p>
            <a:pPr eaLnBrk="1" hangingPunct="1">
              <a:lnSpc>
                <a:spcPct val="80000"/>
              </a:lnSpc>
            </a:pPr>
            <a:r>
              <a:rPr lang="en-US" altLang="en-US" sz="3200" dirty="0" smtClean="0"/>
              <a:t>Nearly all of the European diseases were communicable by air &amp; touch.</a:t>
            </a:r>
          </a:p>
          <a:p>
            <a:pPr eaLnBrk="1" hangingPunct="1">
              <a:lnSpc>
                <a:spcPct val="80000"/>
              </a:lnSpc>
            </a:pPr>
            <a:r>
              <a:rPr lang="en-US" altLang="en-US" sz="3200" dirty="0" smtClean="0"/>
              <a:t>Smallpox, measles, diphtheria, whooping cough, chicken pox, bubonic plague, scarlet fever and influenza were the most common diseases exchanged.</a:t>
            </a:r>
          </a:p>
          <a:p>
            <a:pPr eaLnBrk="1" hangingPunct="1">
              <a:lnSpc>
                <a:spcPct val="80000"/>
              </a:lnSpc>
            </a:pPr>
            <a:r>
              <a:rPr lang="en-US" altLang="en-US" sz="3200" dirty="0" smtClean="0"/>
              <a:t>Illness in Europe was considered to be the consequence of sin.</a:t>
            </a:r>
          </a:p>
          <a:p>
            <a:pPr lvl="1" eaLnBrk="1" hangingPunct="1">
              <a:lnSpc>
                <a:spcPct val="80000"/>
              </a:lnSpc>
            </a:pPr>
            <a:r>
              <a:rPr lang="en-US" altLang="en-US" sz="3200" dirty="0" smtClean="0"/>
              <a:t>Indians, who were largely “heathen” or non-Christian were regarded as sinners and therefore subject to illness as a punishment.</a:t>
            </a:r>
          </a:p>
        </p:txBody>
      </p:sp>
    </p:spTree>
    <p:extLst>
      <p:ext uri="{BB962C8B-B14F-4D97-AF65-F5344CB8AC3E}">
        <p14:creationId xmlns:p14="http://schemas.microsoft.com/office/powerpoint/2010/main" val="590315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203200"/>
            <a:ext cx="7886700" cy="745067"/>
          </a:xfrm>
        </p:spPr>
        <p:txBody>
          <a:bodyPr/>
          <a:lstStyle/>
          <a:p>
            <a:pPr algn="ctr" eaLnBrk="1" hangingPunct="1">
              <a:defRPr/>
            </a:pPr>
            <a:r>
              <a:rPr lang="en-US" dirty="0" smtClean="0"/>
              <a:t>Columbian Exchange  Diseases</a:t>
            </a:r>
          </a:p>
        </p:txBody>
      </p:sp>
      <p:sp>
        <p:nvSpPr>
          <p:cNvPr id="13315" name="Rectangle 3"/>
          <p:cNvSpPr>
            <a:spLocks noGrp="1" noChangeArrowheads="1"/>
          </p:cNvSpPr>
          <p:nvPr>
            <p:ph idx="1"/>
          </p:nvPr>
        </p:nvSpPr>
        <p:spPr>
          <a:xfrm>
            <a:off x="457200" y="1143000"/>
            <a:ext cx="8229600" cy="5715000"/>
          </a:xfrm>
        </p:spPr>
        <p:txBody>
          <a:bodyPr>
            <a:normAutofit/>
          </a:bodyPr>
          <a:lstStyle/>
          <a:p>
            <a:pPr algn="ctr" eaLnBrk="1" hangingPunct="1"/>
            <a:r>
              <a:rPr lang="en-US" altLang="en-US" sz="3600" b="1" u="sng" dirty="0" smtClean="0"/>
              <a:t>Old World (Europe) to New World (Americas) </a:t>
            </a:r>
          </a:p>
          <a:p>
            <a:pPr lvl="1" algn="ctr" eaLnBrk="1" hangingPunct="1"/>
            <a:r>
              <a:rPr lang="en-US" altLang="en-US" sz="3600" b="1" u="sng" dirty="0" smtClean="0"/>
              <a:t>Disease:</a:t>
            </a:r>
          </a:p>
          <a:p>
            <a:pPr lvl="2" eaLnBrk="1" hangingPunct="1"/>
            <a:r>
              <a:rPr lang="en-US" altLang="en-US" sz="3600" dirty="0"/>
              <a:t>M</a:t>
            </a:r>
            <a:r>
              <a:rPr lang="en-US" altLang="en-US" sz="3600" dirty="0" smtClean="0"/>
              <a:t>easles   	                     </a:t>
            </a:r>
          </a:p>
          <a:p>
            <a:pPr lvl="2" eaLnBrk="1" hangingPunct="1"/>
            <a:r>
              <a:rPr lang="en-US" altLang="en-US" sz="3600" dirty="0"/>
              <a:t>C</a:t>
            </a:r>
            <a:r>
              <a:rPr lang="en-US" altLang="en-US" sz="3600" dirty="0" smtClean="0"/>
              <a:t>hicken pox </a:t>
            </a:r>
          </a:p>
          <a:p>
            <a:pPr lvl="2" eaLnBrk="1" hangingPunct="1"/>
            <a:r>
              <a:rPr lang="en-US" altLang="en-US" sz="3600" dirty="0"/>
              <a:t>S</a:t>
            </a:r>
            <a:r>
              <a:rPr lang="en-US" altLang="en-US" sz="3600" dirty="0" smtClean="0"/>
              <a:t>mallpox </a:t>
            </a:r>
          </a:p>
          <a:p>
            <a:pPr lvl="2" eaLnBrk="1" hangingPunct="1"/>
            <a:r>
              <a:rPr lang="en-US" altLang="en-US" sz="3600" dirty="0"/>
              <a:t>Y</a:t>
            </a:r>
            <a:r>
              <a:rPr lang="en-US" altLang="en-US" sz="3600" dirty="0" smtClean="0"/>
              <a:t>ellow fever </a:t>
            </a:r>
          </a:p>
          <a:p>
            <a:pPr lvl="2" eaLnBrk="1" hangingPunct="1"/>
            <a:r>
              <a:rPr lang="en-US" altLang="en-US" sz="3600" dirty="0" smtClean="0"/>
              <a:t>Malaria</a:t>
            </a:r>
          </a:p>
          <a:p>
            <a:pPr lvl="2" eaLnBrk="1" hangingPunct="1"/>
            <a:r>
              <a:rPr lang="en-US" altLang="en-US" sz="3600" dirty="0"/>
              <a:t>I</a:t>
            </a:r>
            <a:r>
              <a:rPr lang="en-US" altLang="en-US" sz="3600" dirty="0" smtClean="0"/>
              <a:t>nfluenza (flu)</a:t>
            </a:r>
          </a:p>
          <a:p>
            <a:pPr lvl="2" eaLnBrk="1" hangingPunct="1"/>
            <a:r>
              <a:rPr lang="en-US" altLang="en-US" sz="3600" dirty="0"/>
              <a:t>C</a:t>
            </a:r>
            <a:r>
              <a:rPr lang="en-US" altLang="en-US" sz="3600" dirty="0" smtClean="0"/>
              <a:t>ommon cold</a:t>
            </a:r>
          </a:p>
        </p:txBody>
      </p:sp>
    </p:spTree>
    <p:extLst>
      <p:ext uri="{BB962C8B-B14F-4D97-AF65-F5344CB8AC3E}">
        <p14:creationId xmlns:p14="http://schemas.microsoft.com/office/powerpoint/2010/main" val="644469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en-US" dirty="0" smtClean="0"/>
              <a:t>Columbian Exchange Diseases</a:t>
            </a:r>
          </a:p>
        </p:txBody>
      </p:sp>
      <p:sp>
        <p:nvSpPr>
          <p:cNvPr id="14339" name="Rectangle 3"/>
          <p:cNvSpPr>
            <a:spLocks noGrp="1" noChangeArrowheads="1"/>
          </p:cNvSpPr>
          <p:nvPr>
            <p:ph idx="1"/>
          </p:nvPr>
        </p:nvSpPr>
        <p:spPr/>
        <p:txBody>
          <a:bodyPr>
            <a:normAutofit lnSpcReduction="10000"/>
          </a:bodyPr>
          <a:lstStyle/>
          <a:p>
            <a:pPr algn="ctr" eaLnBrk="1" hangingPunct="1"/>
            <a:r>
              <a:rPr lang="en-US" altLang="en-US" sz="4000" b="1" u="sng" dirty="0" smtClean="0"/>
              <a:t>New World (Americas) to Old World (Europe)</a:t>
            </a:r>
          </a:p>
          <a:p>
            <a:pPr lvl="1" algn="ctr" eaLnBrk="1" hangingPunct="1"/>
            <a:r>
              <a:rPr lang="en-US" altLang="en-US" sz="4000" b="1" u="sng" dirty="0" smtClean="0"/>
              <a:t>Disease</a:t>
            </a:r>
          </a:p>
          <a:p>
            <a:pPr lvl="2" eaLnBrk="1" hangingPunct="1"/>
            <a:r>
              <a:rPr lang="en-US" altLang="en-US" sz="4000" dirty="0" err="1" smtClean="0"/>
              <a:t>Syphillis</a:t>
            </a:r>
            <a:endParaRPr lang="en-US" altLang="en-US" sz="4000" dirty="0" smtClean="0"/>
          </a:p>
          <a:p>
            <a:pPr lvl="2" eaLnBrk="1" hangingPunct="1"/>
            <a:r>
              <a:rPr lang="en-US" altLang="en-US" sz="4000" dirty="0" smtClean="0"/>
              <a:t>Hepatitis</a:t>
            </a:r>
          </a:p>
          <a:p>
            <a:pPr lvl="2" eaLnBrk="1" hangingPunct="1"/>
            <a:r>
              <a:rPr lang="en-US" altLang="en-US" sz="4000" dirty="0" smtClean="0"/>
              <a:t>Polio</a:t>
            </a:r>
          </a:p>
          <a:p>
            <a:pPr lvl="2" eaLnBrk="1" hangingPunct="1"/>
            <a:r>
              <a:rPr lang="en-US" altLang="en-US" sz="4000" dirty="0" smtClean="0"/>
              <a:t>Tuberculosis</a:t>
            </a:r>
          </a:p>
        </p:txBody>
      </p:sp>
    </p:spTree>
    <p:extLst>
      <p:ext uri="{BB962C8B-B14F-4D97-AF65-F5344CB8AC3E}">
        <p14:creationId xmlns:p14="http://schemas.microsoft.com/office/powerpoint/2010/main" val="2717924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Effects/Impact of Diseases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3789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dirty="0" smtClean="0"/>
              <a:t>Smallpox</a:t>
            </a:r>
          </a:p>
        </p:txBody>
      </p:sp>
      <p:pic>
        <p:nvPicPr>
          <p:cNvPr id="11268" name="Picture 6" descr="SMALLPOX"/>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981200"/>
            <a:ext cx="4419600" cy="3505200"/>
          </a:xfrm>
          <a:effectLst>
            <a:outerShdw dist="25399" dir="2700000" algn="ctr" rotWithShape="0">
              <a:schemeClr val="bg2">
                <a:alpha val="75000"/>
              </a:schemeClr>
            </a:outerShdw>
          </a:effectLst>
        </p:spPr>
      </p:pic>
      <p:sp>
        <p:nvSpPr>
          <p:cNvPr id="11267" name="Rectangle 3"/>
          <p:cNvSpPr>
            <a:spLocks noGrp="1" noChangeArrowheads="1"/>
          </p:cNvSpPr>
          <p:nvPr>
            <p:ph type="body" sz="half" idx="2"/>
          </p:nvPr>
        </p:nvSpPr>
        <p:spPr>
          <a:xfrm>
            <a:off x="4648200" y="1600200"/>
            <a:ext cx="4495800" cy="5257800"/>
          </a:xfrm>
        </p:spPr>
        <p:txBody>
          <a:bodyPr/>
          <a:lstStyle/>
          <a:p>
            <a:pPr eaLnBrk="1" hangingPunct="1"/>
            <a:r>
              <a:rPr lang="en-US" altLang="en-US" sz="2800" smtClean="0"/>
              <a:t>Central Mexico - 25 million in 1519 to less than one million in 1605</a:t>
            </a:r>
          </a:p>
          <a:p>
            <a:pPr eaLnBrk="1" hangingPunct="1"/>
            <a:r>
              <a:rPr lang="en-US" altLang="en-US" sz="2800" smtClean="0"/>
              <a:t>Hispa</a:t>
            </a:r>
            <a:r>
              <a:rPr lang="en-US" altLang="ja-JP" sz="2800" smtClean="0">
                <a:ea typeface="MS PGothic" panose="020B0600070205080204" pitchFamily="34" charset="-128"/>
              </a:rPr>
              <a:t>ñ</a:t>
            </a:r>
            <a:r>
              <a:rPr lang="en-US" altLang="en-US" sz="2800" smtClean="0"/>
              <a:t>ola - One million in 1492 to 46,000 in 1512</a:t>
            </a:r>
          </a:p>
          <a:p>
            <a:pPr eaLnBrk="1" hangingPunct="1"/>
            <a:r>
              <a:rPr lang="en-US" altLang="en-US" sz="2800" smtClean="0"/>
              <a:t>North America - 90% of Native Americans gone within 100 years of Plymouth landing</a:t>
            </a:r>
            <a:endParaRPr lang="en-US" altLang="en-US" sz="2400" smtClean="0"/>
          </a:p>
        </p:txBody>
      </p:sp>
    </p:spTree>
    <p:extLst>
      <p:ext uri="{BB962C8B-B14F-4D97-AF65-F5344CB8AC3E}">
        <p14:creationId xmlns:p14="http://schemas.microsoft.com/office/powerpoint/2010/main" val="4076993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t>Devastating Impact of Diseases</a:t>
            </a:r>
          </a:p>
        </p:txBody>
      </p:sp>
      <p:sp>
        <p:nvSpPr>
          <p:cNvPr id="10243" name="Rectangle 3"/>
          <p:cNvSpPr>
            <a:spLocks noGrp="1" noChangeArrowheads="1"/>
          </p:cNvSpPr>
          <p:nvPr>
            <p:ph idx="1"/>
          </p:nvPr>
        </p:nvSpPr>
        <p:spPr/>
        <p:txBody>
          <a:bodyPr>
            <a:normAutofit lnSpcReduction="10000"/>
          </a:bodyPr>
          <a:lstStyle/>
          <a:p>
            <a:pPr eaLnBrk="1" hangingPunct="1"/>
            <a:r>
              <a:rPr lang="en-US" altLang="en-US" sz="3200" dirty="0" smtClean="0"/>
              <a:t>Native Americans had no natural resistance to European diseases .</a:t>
            </a:r>
          </a:p>
          <a:p>
            <a:pPr lvl="1" eaLnBrk="1" hangingPunct="1"/>
            <a:r>
              <a:rPr lang="en-US" altLang="en-US" sz="3200" dirty="0" smtClean="0"/>
              <a:t>population continued to decline for centuries</a:t>
            </a:r>
          </a:p>
          <a:p>
            <a:pPr eaLnBrk="1" hangingPunct="1"/>
            <a:r>
              <a:rPr lang="en-US" altLang="en-US" sz="3200" dirty="0" smtClean="0"/>
              <a:t>Inca empire decreased from 13 million in 1492 to 2 million in 1600.</a:t>
            </a:r>
          </a:p>
          <a:p>
            <a:pPr eaLnBrk="1" hangingPunct="1"/>
            <a:r>
              <a:rPr lang="en-US" altLang="en-US" sz="3200" dirty="0" smtClean="0"/>
              <a:t>North American population fell from 2 million in 1492 to 500,000 in 1900.</a:t>
            </a:r>
          </a:p>
        </p:txBody>
      </p:sp>
    </p:spTree>
    <p:extLst>
      <p:ext uri="{BB962C8B-B14F-4D97-AF65-F5344CB8AC3E}">
        <p14:creationId xmlns:p14="http://schemas.microsoft.com/office/powerpoint/2010/main" val="2645211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en-US" dirty="0" smtClean="0"/>
              <a:t>Effects of Diseases</a:t>
            </a:r>
          </a:p>
        </p:txBody>
      </p:sp>
      <p:sp>
        <p:nvSpPr>
          <p:cNvPr id="12291" name="Rectangle 4"/>
          <p:cNvSpPr>
            <a:spLocks noGrp="1" noChangeArrowheads="1"/>
          </p:cNvSpPr>
          <p:nvPr>
            <p:ph idx="1"/>
          </p:nvPr>
        </p:nvSpPr>
        <p:spPr>
          <a:xfrm>
            <a:off x="135467" y="1434353"/>
            <a:ext cx="9008533" cy="5423647"/>
          </a:xfrm>
        </p:spPr>
        <p:txBody>
          <a:bodyPr>
            <a:normAutofit fontScale="77500" lnSpcReduction="20000"/>
          </a:bodyPr>
          <a:lstStyle/>
          <a:p>
            <a:pPr eaLnBrk="1" hangingPunct="1">
              <a:lnSpc>
                <a:spcPct val="80000"/>
              </a:lnSpc>
            </a:pPr>
            <a:r>
              <a:rPr lang="en-US" altLang="en-US" sz="3200" dirty="0" smtClean="0"/>
              <a:t>Native American population dramatically decreases</a:t>
            </a:r>
          </a:p>
          <a:p>
            <a:pPr eaLnBrk="1" hangingPunct="1">
              <a:lnSpc>
                <a:spcPct val="80000"/>
              </a:lnSpc>
            </a:pPr>
            <a:r>
              <a:rPr lang="en-US" altLang="en-US" sz="3200" dirty="0" smtClean="0"/>
              <a:t>Europeans need labor to cultivate new crops in the Americas, but there aren’t many natives left.</a:t>
            </a:r>
          </a:p>
          <a:p>
            <a:pPr eaLnBrk="1" hangingPunct="1">
              <a:lnSpc>
                <a:spcPct val="80000"/>
              </a:lnSpc>
            </a:pPr>
            <a:r>
              <a:rPr lang="en-US" altLang="en-US" sz="3200" dirty="0" smtClean="0"/>
              <a:t>Europeans look to Africa &amp; begin to import African slaves to the Americas.</a:t>
            </a:r>
          </a:p>
          <a:p>
            <a:pPr>
              <a:spcBef>
                <a:spcPct val="40000"/>
              </a:spcBef>
            </a:pPr>
            <a:r>
              <a:rPr lang="en-US" altLang="en-US" sz="3200" dirty="0">
                <a:solidFill>
                  <a:srgbClr val="003300"/>
                </a:solidFill>
              </a:rPr>
              <a:t>Since African slaves had already developed immunity to European diseases, the colonists began to ship thousands of slaves from Africa to the Americas.</a:t>
            </a:r>
          </a:p>
          <a:p>
            <a:pPr>
              <a:spcBef>
                <a:spcPct val="40000"/>
              </a:spcBef>
            </a:pPr>
            <a:r>
              <a:rPr lang="en-US" altLang="en-US" sz="3200" dirty="0">
                <a:solidFill>
                  <a:srgbClr val="003300"/>
                </a:solidFill>
              </a:rPr>
              <a:t>Social order in the Americas consisted of Europeans as the upper class, and Africans, American Indians, and others of mixed race as the lower class. </a:t>
            </a:r>
          </a:p>
          <a:p>
            <a:pPr>
              <a:spcBef>
                <a:spcPct val="40000"/>
              </a:spcBef>
            </a:pPr>
            <a:r>
              <a:rPr lang="en-US" altLang="en-US" sz="3200" dirty="0">
                <a:solidFill>
                  <a:srgbClr val="003300"/>
                </a:solidFill>
              </a:rPr>
              <a:t>This social order was based on conquest and racism.  </a:t>
            </a:r>
            <a:r>
              <a:rPr lang="en-US" altLang="en-US" sz="3200" b="1" dirty="0">
                <a:solidFill>
                  <a:srgbClr val="003300"/>
                </a:solidFill>
              </a:rPr>
              <a:t>Racism</a:t>
            </a:r>
            <a:r>
              <a:rPr lang="en-US" altLang="en-US" sz="3200" dirty="0">
                <a:solidFill>
                  <a:srgbClr val="003300"/>
                </a:solidFill>
              </a:rPr>
              <a:t> is the belief that some people are better than others because of racial traits, such as skin color.</a:t>
            </a:r>
          </a:p>
          <a:p>
            <a:pPr>
              <a:spcBef>
                <a:spcPct val="40000"/>
              </a:spcBef>
            </a:pPr>
            <a:r>
              <a:rPr lang="en-US" altLang="en-US" sz="3200" dirty="0">
                <a:solidFill>
                  <a:srgbClr val="003300"/>
                </a:solidFill>
              </a:rPr>
              <a:t>Slave labor continued in the Americas until the 1800s</a:t>
            </a:r>
            <a:endParaRPr lang="en-US" altLang="en-US" sz="3200" dirty="0" smtClean="0"/>
          </a:p>
          <a:p>
            <a:pPr eaLnBrk="1" hangingPunct="1">
              <a:lnSpc>
                <a:spcPct val="80000"/>
              </a:lnSpc>
            </a:pPr>
            <a:r>
              <a:rPr lang="en-US" altLang="en-US" sz="3200" dirty="0" smtClean="0"/>
              <a:t>This led to the slave trade we learned about in the Africa Unit.</a:t>
            </a:r>
          </a:p>
          <a:p>
            <a:pPr eaLnBrk="1" hangingPunct="1">
              <a:lnSpc>
                <a:spcPct val="80000"/>
              </a:lnSpc>
            </a:pPr>
            <a:endParaRPr lang="en-US" altLang="en-US" sz="3200" dirty="0" smtClean="0"/>
          </a:p>
        </p:txBody>
      </p:sp>
    </p:spTree>
    <p:extLst>
      <p:ext uri="{BB962C8B-B14F-4D97-AF65-F5344CB8AC3E}">
        <p14:creationId xmlns:p14="http://schemas.microsoft.com/office/powerpoint/2010/main" val="2676751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bentley map gifs\ben24354_2602 cop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413"/>
            <a:ext cx="93726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a:xfrm>
            <a:off x="762000" y="5715000"/>
            <a:ext cx="7772400" cy="1143000"/>
          </a:xfrm>
        </p:spPr>
        <p:txBody>
          <a:bodyPr/>
          <a:lstStyle/>
          <a:p>
            <a:pPr eaLnBrk="1" hangingPunct="1"/>
            <a:r>
              <a:rPr lang="en-US" altLang="en-US" sz="2000" dirty="0" smtClean="0">
                <a:solidFill>
                  <a:srgbClr val="000000"/>
                </a:solidFill>
              </a:rPr>
              <a:t>The Atlantic slave trade, 1500-1800.</a:t>
            </a:r>
            <a:endParaRPr lang="en-US" altLang="en-US" dirty="0" smtClean="0"/>
          </a:p>
        </p:txBody>
      </p:sp>
    </p:spTree>
    <p:extLst>
      <p:ext uri="{BB962C8B-B14F-4D97-AF65-F5344CB8AC3E}">
        <p14:creationId xmlns:p14="http://schemas.microsoft.com/office/powerpoint/2010/main" val="52660335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Columbian Exchange: An example of Diffusion of culture</a:t>
            </a:r>
            <a:endParaRPr lang="en-US" dirty="0"/>
          </a:p>
        </p:txBody>
      </p:sp>
      <p:sp>
        <p:nvSpPr>
          <p:cNvPr id="3" name="Content Placeholder 2"/>
          <p:cNvSpPr>
            <a:spLocks noGrp="1"/>
          </p:cNvSpPr>
          <p:nvPr>
            <p:ph idx="1"/>
          </p:nvPr>
        </p:nvSpPr>
        <p:spPr/>
        <p:txBody>
          <a:bodyPr>
            <a:normAutofit/>
          </a:bodyPr>
          <a:lstStyle/>
          <a:p>
            <a:r>
              <a:rPr lang="en-US" dirty="0" smtClean="0"/>
              <a:t>Age of Exploration opens the door between two different hemispheres on our planet.</a:t>
            </a:r>
          </a:p>
          <a:p>
            <a:endParaRPr lang="en-US" dirty="0"/>
          </a:p>
          <a:p>
            <a:pPr marL="0" indent="0">
              <a:buNone/>
            </a:pPr>
            <a:r>
              <a:rPr lang="en-US" dirty="0" smtClean="0"/>
              <a:t>The movement of goods and ideas between the two will change the world into the one you know today!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104" y="3857414"/>
            <a:ext cx="7024656" cy="2120053"/>
          </a:xfrm>
          <a:prstGeom prst="rect">
            <a:avLst/>
          </a:prstGeom>
        </p:spPr>
      </p:pic>
    </p:spTree>
    <p:extLst>
      <p:ext uri="{BB962C8B-B14F-4D97-AF65-F5344CB8AC3E}">
        <p14:creationId xmlns:p14="http://schemas.microsoft.com/office/powerpoint/2010/main" val="1474089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endParaRPr lang="en-US" smtClean="0">
              <a:latin typeface="Arial" charset="0"/>
              <a:ea typeface="ＭＳ Ｐゴシック"/>
              <a:cs typeface="ＭＳ Ｐゴシック"/>
            </a:endParaRPr>
          </a:p>
        </p:txBody>
      </p:sp>
      <p:sp>
        <p:nvSpPr>
          <p:cNvPr id="18434" name="Rectangle 3"/>
          <p:cNvSpPr>
            <a:spLocks noGrp="1" noChangeArrowheads="1"/>
          </p:cNvSpPr>
          <p:nvPr>
            <p:ph idx="1"/>
          </p:nvPr>
        </p:nvSpPr>
        <p:spPr/>
        <p:txBody>
          <a:bodyPr/>
          <a:lstStyle/>
          <a:p>
            <a:pPr eaLnBrk="1" hangingPunct="1"/>
            <a:endParaRPr lang="en-US" smtClean="0">
              <a:latin typeface="Arial" charset="0"/>
              <a:ea typeface="ＭＳ Ｐゴシック"/>
              <a:cs typeface="ＭＳ Ｐゴシック"/>
            </a:endParaRPr>
          </a:p>
        </p:txBody>
      </p:sp>
      <p:pic>
        <p:nvPicPr>
          <p:cNvPr id="18435" name="Picture 4" descr="columbianexchang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Exchange of Culture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3677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ctr"/>
            <a:r>
              <a:rPr lang="en-US" altLang="en-US" sz="2400" dirty="0"/>
              <a:t>Exchanges of Culture</a:t>
            </a:r>
          </a:p>
        </p:txBody>
      </p:sp>
      <p:sp>
        <p:nvSpPr>
          <p:cNvPr id="472067" name="Rectangle 3"/>
          <p:cNvSpPr>
            <a:spLocks noGrp="1" noChangeArrowheads="1"/>
          </p:cNvSpPr>
          <p:nvPr>
            <p:ph idx="1"/>
          </p:nvPr>
        </p:nvSpPr>
        <p:spPr bwMode="auto">
          <a:xfrm>
            <a:off x="0" y="1447800"/>
            <a:ext cx="9144000" cy="5257800"/>
          </a:xfrm>
          <a:solidFill>
            <a:srgbClr val="FFFF99"/>
          </a:solidFill>
          <a:ln>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a:spcBef>
                <a:spcPct val="50000"/>
              </a:spcBef>
            </a:pPr>
            <a:r>
              <a:rPr lang="en-US" altLang="en-US" sz="2800" dirty="0">
                <a:solidFill>
                  <a:srgbClr val="003300"/>
                </a:solidFill>
              </a:rPr>
              <a:t>Two of the biggest cultural changes that the Europeans brought to the New World were religion and language.</a:t>
            </a:r>
          </a:p>
          <a:p>
            <a:pPr>
              <a:spcBef>
                <a:spcPct val="50000"/>
              </a:spcBef>
            </a:pPr>
            <a:r>
              <a:rPr lang="en-US" altLang="en-US" sz="2800" dirty="0">
                <a:solidFill>
                  <a:srgbClr val="003300"/>
                </a:solidFill>
              </a:rPr>
              <a:t>Christians set out to convert people in the new lands to their religion.</a:t>
            </a:r>
          </a:p>
          <a:p>
            <a:pPr>
              <a:spcBef>
                <a:spcPct val="50000"/>
              </a:spcBef>
            </a:pPr>
            <a:r>
              <a:rPr lang="en-US" altLang="en-US" sz="2800" dirty="0">
                <a:solidFill>
                  <a:srgbClr val="003300"/>
                </a:solidFill>
              </a:rPr>
              <a:t>Missionaries went all over the world. In some places their religion blended with the local religion to create new kinds of religion.</a:t>
            </a:r>
          </a:p>
          <a:p>
            <a:pPr>
              <a:spcBef>
                <a:spcPct val="50000"/>
              </a:spcBef>
            </a:pPr>
            <a:r>
              <a:rPr lang="en-US" altLang="en-US" sz="2800" dirty="0">
                <a:solidFill>
                  <a:srgbClr val="003300"/>
                </a:solidFill>
              </a:rPr>
              <a:t>Missionaries also built schools and taught the natives European languages such as Spanish, Portuguese, and Dutch. </a:t>
            </a:r>
          </a:p>
        </p:txBody>
      </p:sp>
    </p:spTree>
    <p:extLst>
      <p:ext uri="{BB962C8B-B14F-4D97-AF65-F5344CB8AC3E}">
        <p14:creationId xmlns:p14="http://schemas.microsoft.com/office/powerpoint/2010/main" val="179038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Effects of Exchange of Cultures</a:t>
            </a:r>
            <a:endParaRPr lang="en-US" dirty="0"/>
          </a:p>
        </p:txBody>
      </p:sp>
      <p:sp>
        <p:nvSpPr>
          <p:cNvPr id="3" name="Content Placeholder 2"/>
          <p:cNvSpPr>
            <a:spLocks noGrp="1"/>
          </p:cNvSpPr>
          <p:nvPr>
            <p:ph idx="1"/>
          </p:nvPr>
        </p:nvSpPr>
        <p:spPr>
          <a:xfrm>
            <a:off x="0" y="1422401"/>
            <a:ext cx="9040283" cy="5300664"/>
          </a:xfrm>
        </p:spPr>
        <p:txBody>
          <a:bodyPr>
            <a:normAutofit/>
          </a:bodyPr>
          <a:lstStyle/>
          <a:p>
            <a:pPr lvl="1">
              <a:defRPr/>
            </a:pPr>
            <a:r>
              <a:rPr lang="en-US" sz="4800" dirty="0">
                <a:latin typeface="Calibri Light" panose="020F0302020204030204" pitchFamily="34" charset="0"/>
                <a:ea typeface="ＭＳ Ｐゴシック" charset="0"/>
                <a:cs typeface="Calibri Light" panose="020F0302020204030204" pitchFamily="34" charset="0"/>
              </a:rPr>
              <a:t>Spread of European languages </a:t>
            </a:r>
          </a:p>
          <a:p>
            <a:pPr lvl="1">
              <a:defRPr/>
            </a:pPr>
            <a:r>
              <a:rPr lang="en-US" sz="4800" dirty="0">
                <a:latin typeface="Calibri Light" panose="020F0302020204030204" pitchFamily="34" charset="0"/>
                <a:ea typeface="ＭＳ Ｐゴシック" charset="0"/>
                <a:cs typeface="Calibri Light" panose="020F0302020204030204" pitchFamily="34" charset="0"/>
              </a:rPr>
              <a:t>Spread of </a:t>
            </a:r>
            <a:r>
              <a:rPr lang="en-US" sz="4800" dirty="0" smtClean="0">
                <a:latin typeface="Calibri Light" panose="020F0302020204030204" pitchFamily="34" charset="0"/>
                <a:ea typeface="ＭＳ Ｐゴシック" charset="0"/>
                <a:cs typeface="Calibri Light" panose="020F0302020204030204" pitchFamily="34" charset="0"/>
              </a:rPr>
              <a:t>Christianity</a:t>
            </a:r>
          </a:p>
          <a:p>
            <a:pPr lvl="1">
              <a:defRPr/>
            </a:pPr>
            <a:r>
              <a:rPr lang="en-US" sz="4800" dirty="0" smtClean="0">
                <a:latin typeface="Calibri Light" panose="020F0302020204030204" pitchFamily="34" charset="0"/>
                <a:ea typeface="ＭＳ Ｐゴシック" charset="0"/>
                <a:cs typeface="Calibri Light" panose="020F0302020204030204" pitchFamily="34" charset="0"/>
              </a:rPr>
              <a:t>Spread </a:t>
            </a:r>
            <a:r>
              <a:rPr lang="en-US" sz="4800" smtClean="0">
                <a:latin typeface="Calibri Light" panose="020F0302020204030204" pitchFamily="34" charset="0"/>
                <a:ea typeface="ＭＳ Ｐゴシック" charset="0"/>
                <a:cs typeface="Calibri Light" panose="020F0302020204030204" pitchFamily="34" charset="0"/>
              </a:rPr>
              <a:t>of European culture </a:t>
            </a:r>
            <a:endParaRPr lang="en-US" sz="4800" dirty="0" smtClean="0">
              <a:latin typeface="Calibri Light" panose="020F0302020204030204" pitchFamily="34" charset="0"/>
              <a:ea typeface="ＭＳ Ｐゴシック" charset="0"/>
              <a:cs typeface="Calibri Light" panose="020F0302020204030204" pitchFamily="34" charset="0"/>
            </a:endParaRPr>
          </a:p>
          <a:p>
            <a:pPr lvl="1">
              <a:defRPr/>
            </a:pPr>
            <a:r>
              <a:rPr lang="en-US" sz="4800" dirty="0" smtClean="0">
                <a:latin typeface="Calibri Light" panose="020F0302020204030204" pitchFamily="34" charset="0"/>
                <a:ea typeface="ＭＳ Ｐゴシック" charset="0"/>
                <a:cs typeface="Calibri Light" panose="020F0302020204030204" pitchFamily="34" charset="0"/>
              </a:rPr>
              <a:t>Destruction of native religions and cultures</a:t>
            </a:r>
            <a:endParaRPr lang="en-US" sz="4800" dirty="0">
              <a:latin typeface="Calibri Light" panose="020F0302020204030204" pitchFamily="34" charset="0"/>
              <a:ea typeface="ＭＳ Ｐゴシック" charset="0"/>
              <a:cs typeface="Calibri Light" panose="020F0302020204030204" pitchFamily="34" charset="0"/>
            </a:endParaRPr>
          </a:p>
          <a:p>
            <a:endParaRPr lang="en-US" sz="4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6498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ctr"/>
            <a:r>
              <a:rPr lang="en-US" altLang="en-US" sz="2400" dirty="0"/>
              <a:t>Exchanges of </a:t>
            </a:r>
            <a:r>
              <a:rPr lang="en-US" altLang="en-US" sz="2400" dirty="0" smtClean="0"/>
              <a:t>Technology Effects on New World</a:t>
            </a:r>
            <a:endParaRPr lang="en-US" altLang="en-US" sz="2400" dirty="0"/>
          </a:p>
        </p:txBody>
      </p:sp>
      <p:sp>
        <p:nvSpPr>
          <p:cNvPr id="473091" name="Rectangle 3"/>
          <p:cNvSpPr>
            <a:spLocks noGrp="1" noChangeArrowheads="1"/>
          </p:cNvSpPr>
          <p:nvPr>
            <p:ph idx="1"/>
          </p:nvPr>
        </p:nvSpPr>
        <p:spPr bwMode="auto">
          <a:xfrm>
            <a:off x="-1" y="1447800"/>
            <a:ext cx="8982635" cy="5060576"/>
          </a:xfrm>
          <a:solidFill>
            <a:srgbClr val="FFFF99"/>
          </a:solidFill>
          <a:ln>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a:spcBef>
                <a:spcPct val="50000"/>
              </a:spcBef>
            </a:pPr>
            <a:r>
              <a:rPr lang="en-US" altLang="en-US" sz="2800" dirty="0">
                <a:solidFill>
                  <a:srgbClr val="003300"/>
                </a:solidFill>
              </a:rPr>
              <a:t>Europeans took guns and steel to parts of Africa and to the Americas. They also introduced ways to use the wheel in the Americas.</a:t>
            </a:r>
          </a:p>
          <a:p>
            <a:pPr>
              <a:spcBef>
                <a:spcPct val="50000"/>
              </a:spcBef>
            </a:pPr>
            <a:r>
              <a:rPr lang="en-US" altLang="en-US" sz="2800" dirty="0">
                <a:solidFill>
                  <a:srgbClr val="003300"/>
                </a:solidFill>
              </a:rPr>
              <a:t>Horses were introduced for riding, as well as for carrying heavy loads. Oxen were introduced for plowing fields. </a:t>
            </a:r>
          </a:p>
          <a:p>
            <a:pPr>
              <a:spcBef>
                <a:spcPct val="50000"/>
              </a:spcBef>
            </a:pPr>
            <a:r>
              <a:rPr lang="en-US" altLang="en-US" sz="2800" dirty="0">
                <a:solidFill>
                  <a:srgbClr val="003300"/>
                </a:solidFill>
              </a:rPr>
              <a:t>Animals were used to carry the silver from mines. Sheep created a new industry when people began making textiles.  </a:t>
            </a:r>
          </a:p>
          <a:p>
            <a:pPr>
              <a:spcBef>
                <a:spcPct val="50000"/>
              </a:spcBef>
            </a:pPr>
            <a:r>
              <a:rPr lang="en-US" altLang="en-US" sz="2800" dirty="0">
                <a:solidFill>
                  <a:srgbClr val="003300"/>
                </a:solidFill>
              </a:rPr>
              <a:t>People began to grow sugarcane on </a:t>
            </a:r>
            <a:r>
              <a:rPr lang="en-US" altLang="en-US" sz="2800" b="1" dirty="0">
                <a:solidFill>
                  <a:srgbClr val="003300"/>
                </a:solidFill>
              </a:rPr>
              <a:t>plantations</a:t>
            </a:r>
            <a:r>
              <a:rPr lang="en-US" altLang="en-US" sz="2800" dirty="0">
                <a:solidFill>
                  <a:srgbClr val="003300"/>
                </a:solidFill>
              </a:rPr>
              <a:t>, or large farms.</a:t>
            </a:r>
          </a:p>
        </p:txBody>
      </p:sp>
    </p:spTree>
    <p:extLst>
      <p:ext uri="{BB962C8B-B14F-4D97-AF65-F5344CB8AC3E}">
        <p14:creationId xmlns:p14="http://schemas.microsoft.com/office/powerpoint/2010/main" val="141740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b="1" dirty="0" smtClean="0"/>
              <a:t>Exchanges of Technology Effects on Europe</a:t>
            </a:r>
            <a:endParaRPr b="1" dirty="0"/>
          </a:p>
        </p:txBody>
      </p:sp>
      <p:sp>
        <p:nvSpPr>
          <p:cNvPr id="14338" name="Content Placeholder 1"/>
          <p:cNvSpPr>
            <a:spLocks noGrp="1"/>
          </p:cNvSpPr>
          <p:nvPr>
            <p:ph idx="1"/>
          </p:nvPr>
        </p:nvSpPr>
        <p:spPr/>
        <p:txBody>
          <a:bodyPr/>
          <a:lstStyle/>
          <a:p>
            <a:r>
              <a:rPr lang="en-US" altLang="en-US" smtClean="0"/>
              <a:t>Native Americans taught the Europeans local farming methods.</a:t>
            </a:r>
          </a:p>
          <a:p>
            <a:r>
              <a:rPr lang="en-US" altLang="en-US" smtClean="0"/>
              <a:t>Europeans adopted devices invented by the Natives such as the canoe, the snowshoe, the hammock and the poncho</a:t>
            </a:r>
          </a:p>
          <a:p>
            <a:r>
              <a:rPr lang="en-US" altLang="en-US" smtClean="0"/>
              <a:t>Europeans introduced the Native Americans to metalworking, new techniques of shipbuilding, and new forms of weapons, including firearms.</a:t>
            </a:r>
          </a:p>
        </p:txBody>
      </p:sp>
      <p:pic>
        <p:nvPicPr>
          <p:cNvPr id="48132" name="Picture 4" descr="http://www.birchbarkcanoe.net/images/18%20foot%20Fur%20Trade%20Style%20birch%20bark%20canoe.jpg"/>
          <p:cNvPicPr>
            <a:picLocks noChangeAspect="1" noChangeArrowheads="1"/>
          </p:cNvPicPr>
          <p:nvPr/>
        </p:nvPicPr>
        <p:blipFill>
          <a:blip r:embed="rId3" cstate="print"/>
          <a:srcRect/>
          <a:stretch>
            <a:fillRect/>
          </a:stretch>
        </p:blipFill>
        <p:spPr bwMode="auto">
          <a:xfrm>
            <a:off x="0" y="4670318"/>
            <a:ext cx="2828625" cy="2187682"/>
          </a:xfrm>
          <a:prstGeom prst="rect">
            <a:avLst/>
          </a:prstGeom>
          <a:ln>
            <a:noFill/>
          </a:ln>
          <a:effectLst>
            <a:softEdge rad="112500"/>
          </a:effectLst>
        </p:spPr>
      </p:pic>
      <p:pic>
        <p:nvPicPr>
          <p:cNvPr id="48134" name="Picture 6" descr="http://pics.rubylane.com/graphics/shops/midcoastfineantiquesofmaine/RL-206.1N.jpg"/>
          <p:cNvPicPr>
            <a:picLocks noChangeAspect="1" noChangeArrowheads="1"/>
          </p:cNvPicPr>
          <p:nvPr/>
        </p:nvPicPr>
        <p:blipFill>
          <a:blip r:embed="rId4" cstate="print"/>
          <a:srcRect/>
          <a:stretch>
            <a:fillRect/>
          </a:stretch>
        </p:blipFill>
        <p:spPr bwMode="auto">
          <a:xfrm>
            <a:off x="2667000" y="4648200"/>
            <a:ext cx="3124200" cy="2209800"/>
          </a:xfrm>
          <a:prstGeom prst="rect">
            <a:avLst/>
          </a:prstGeom>
          <a:ln>
            <a:noFill/>
          </a:ln>
          <a:effectLst>
            <a:softEdge rad="112500"/>
          </a:effectLst>
        </p:spPr>
      </p:pic>
      <p:pic>
        <p:nvPicPr>
          <p:cNvPr id="48136" name="Picture 8" descr="http://www.enchantedlearning.com/c2gifs/caravelcolor.GIF"/>
          <p:cNvPicPr>
            <a:picLocks noChangeAspect="1" noChangeArrowheads="1"/>
          </p:cNvPicPr>
          <p:nvPr/>
        </p:nvPicPr>
        <p:blipFill>
          <a:blip r:embed="rId5" cstate="print"/>
          <a:srcRect/>
          <a:stretch>
            <a:fillRect/>
          </a:stretch>
        </p:blipFill>
        <p:spPr bwMode="auto">
          <a:xfrm>
            <a:off x="5638800" y="4648200"/>
            <a:ext cx="3505200" cy="2209800"/>
          </a:xfrm>
          <a:prstGeom prst="rect">
            <a:avLst/>
          </a:prstGeom>
          <a:ln>
            <a:noFill/>
          </a:ln>
          <a:effectLst>
            <a:softEdge rad="112500"/>
          </a:effectLst>
        </p:spPr>
      </p:pic>
    </p:spTree>
    <p:extLst>
      <p:ext uri="{BB962C8B-B14F-4D97-AF65-F5344CB8AC3E}">
        <p14:creationId xmlns:p14="http://schemas.microsoft.com/office/powerpoint/2010/main" val="1720890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52600" y="76200"/>
            <a:ext cx="7391400" cy="731838"/>
          </a:xfrm>
          <a:prstGeom prst="rect">
            <a:avLst/>
          </a:prstGeom>
          <a:noFill/>
          <a:ln>
            <a:noFill/>
          </a:ln>
          <a:effectLst>
            <a:outerShdw dist="35921" dir="2700000" algn="ctr" rotWithShape="0">
              <a:srgbClr val="C24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200" b="1">
                <a:solidFill>
                  <a:schemeClr val="accent2"/>
                </a:solidFill>
                <a:effectLst>
                  <a:outerShdw blurRad="38100" dist="38100" dir="2700000" algn="tl">
                    <a:srgbClr val="000000"/>
                  </a:outerShdw>
                </a:effectLst>
                <a:latin typeface="BlackChancery" pitchFamily="2" charset="0"/>
              </a:rPr>
              <a:t>The “Columbian Exchange”</a:t>
            </a:r>
          </a:p>
        </p:txBody>
      </p:sp>
      <p:sp>
        <p:nvSpPr>
          <p:cNvPr id="35843" name="AutoShape 3"/>
          <p:cNvSpPr>
            <a:spLocks noChangeArrowheads="1"/>
          </p:cNvSpPr>
          <p:nvPr/>
        </p:nvSpPr>
        <p:spPr bwMode="auto">
          <a:xfrm rot="-453517">
            <a:off x="3581400" y="2438400"/>
            <a:ext cx="3200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5844" name="AutoShape 4"/>
          <p:cNvSpPr>
            <a:spLocks noChangeArrowheads="1"/>
          </p:cNvSpPr>
          <p:nvPr/>
        </p:nvSpPr>
        <p:spPr bwMode="auto">
          <a:xfrm rot="-10009384">
            <a:off x="3730625" y="3733800"/>
            <a:ext cx="3505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35845" name="Picture 5" descr="europ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4415">
            <a:off x="6781800" y="1524000"/>
            <a:ext cx="2162175" cy="1752600"/>
          </a:xfrm>
          <a:prstGeom prst="rect">
            <a:avLst/>
          </a:prstGeom>
          <a:noFill/>
          <a:extLst>
            <a:ext uri="{909E8E84-426E-40DD-AFC4-6F175D3DCCD1}">
              <a14:hiddenFill xmlns:a14="http://schemas.microsoft.com/office/drawing/2010/main">
                <a:solidFill>
                  <a:srgbClr val="FFFFFF"/>
                </a:solidFill>
              </a14:hiddenFill>
            </a:ext>
          </a:extLst>
        </p:spPr>
      </p:pic>
      <p:sp>
        <p:nvSpPr>
          <p:cNvPr id="35848" name="AutoShape 8"/>
          <p:cNvSpPr>
            <a:spLocks noChangeArrowheads="1"/>
          </p:cNvSpPr>
          <p:nvPr/>
        </p:nvSpPr>
        <p:spPr bwMode="auto">
          <a:xfrm rot="5943679">
            <a:off x="7797800" y="3162300"/>
            <a:ext cx="7620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35849" name="Picture 9" descr="africa">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1875" y="3819525"/>
            <a:ext cx="15335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Latin Ame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362200"/>
            <a:ext cx="17526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041" name="Group 201"/>
          <p:cNvGraphicFramePr>
            <a:graphicFrameLocks noGrp="1"/>
          </p:cNvGraphicFramePr>
          <p:nvPr/>
        </p:nvGraphicFramePr>
        <p:xfrm>
          <a:off x="2209800" y="992188"/>
          <a:ext cx="5562600" cy="1527175"/>
        </p:xfrm>
        <a:graphic>
          <a:graphicData uri="http://schemas.openxmlformats.org/drawingml/2006/table">
            <a:tbl>
              <a:tblPr/>
              <a:tblGrid>
                <a:gridCol w="1162050">
                  <a:extLst>
                    <a:ext uri="{9D8B030D-6E8A-4147-A177-3AD203B41FA5}">
                      <a16:colId xmlns:a16="http://schemas.microsoft.com/office/drawing/2014/main" val="2862780226"/>
                    </a:ext>
                  </a:extLst>
                </a:gridCol>
                <a:gridCol w="1276350">
                  <a:extLst>
                    <a:ext uri="{9D8B030D-6E8A-4147-A177-3AD203B41FA5}">
                      <a16:colId xmlns:a16="http://schemas.microsoft.com/office/drawing/2014/main" val="2735231026"/>
                    </a:ext>
                  </a:extLst>
                </a:gridCol>
                <a:gridCol w="1212850">
                  <a:extLst>
                    <a:ext uri="{9D8B030D-6E8A-4147-A177-3AD203B41FA5}">
                      <a16:colId xmlns:a16="http://schemas.microsoft.com/office/drawing/2014/main" val="593223535"/>
                    </a:ext>
                  </a:extLst>
                </a:gridCol>
                <a:gridCol w="1911350">
                  <a:extLst>
                    <a:ext uri="{9D8B030D-6E8A-4147-A177-3AD203B41FA5}">
                      <a16:colId xmlns:a16="http://schemas.microsoft.com/office/drawing/2014/main" val="4193662835"/>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Squash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Avocado</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Peppers</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Sweet Potatoes</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914889547"/>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Turkey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Pumpkin</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Tobacco</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Quinine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059904814"/>
                  </a:ext>
                </a:extLst>
              </a:tr>
              <a:tr h="307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Cocoa</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Pineapple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Cassava</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POTATO</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26119385"/>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Peanut</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TOMATO</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Vanilla</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MAIZE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81419022"/>
                  </a:ext>
                </a:extLst>
              </a:tr>
              <a:tr h="234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endParaRPr kumimoji="0" lang="en-US" altLang="en-US" sz="1400" b="1" i="0" u="none" strike="noStrike" cap="none" normalizeH="0" baseline="0" smtClean="0">
                        <a:ln>
                          <a:noFill/>
                        </a:ln>
                        <a:solidFill>
                          <a:schemeClr val="tx1"/>
                        </a:solidFill>
                        <a:effectLst/>
                        <a:latin typeface="Comic Sans MS" panose="030F0702030302020204" pitchFamily="66"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Syphilis</a:t>
                      </a: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endParaRPr kumimoji="0" lang="en-US" altLang="en-US" sz="1400" b="1" i="0" u="none" strike="noStrike" cap="none" normalizeH="0" baseline="0" smtClean="0">
                        <a:ln>
                          <a:noFill/>
                        </a:ln>
                        <a:solidFill>
                          <a:schemeClr val="tx1"/>
                        </a:solidFill>
                        <a:effectLst/>
                        <a:latin typeface="Comic Sans MS" panose="030F0702030302020204" pitchFamily="66"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endParaRPr kumimoji="0" lang="en-US" altLang="en-US" sz="1400" b="1" i="0" u="none" strike="noStrike" cap="none" normalizeH="0" baseline="0" smtClean="0">
                        <a:ln>
                          <a:noFill/>
                        </a:ln>
                        <a:solidFill>
                          <a:schemeClr val="tx1"/>
                        </a:solidFill>
                        <a:effectLst/>
                        <a:latin typeface="Comic Sans MS" panose="030F0702030302020204" pitchFamily="66"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614556648"/>
                  </a:ext>
                </a:extLst>
              </a:tr>
            </a:tbl>
          </a:graphicData>
        </a:graphic>
      </p:graphicFrame>
      <p:graphicFrame>
        <p:nvGraphicFramePr>
          <p:cNvPr id="36096" name="Group 256"/>
          <p:cNvGraphicFramePr>
            <a:graphicFrameLocks noGrp="1"/>
          </p:cNvGraphicFramePr>
          <p:nvPr/>
        </p:nvGraphicFramePr>
        <p:xfrm>
          <a:off x="1905000" y="4572000"/>
          <a:ext cx="6400800" cy="2133600"/>
        </p:xfrm>
        <a:graphic>
          <a:graphicData uri="http://schemas.openxmlformats.org/drawingml/2006/table">
            <a:tbl>
              <a:tblPr/>
              <a:tblGrid>
                <a:gridCol w="1744663">
                  <a:extLst>
                    <a:ext uri="{9D8B030D-6E8A-4147-A177-3AD203B41FA5}">
                      <a16:colId xmlns:a16="http://schemas.microsoft.com/office/drawing/2014/main" val="1169108864"/>
                    </a:ext>
                  </a:extLst>
                </a:gridCol>
                <a:gridCol w="1890712">
                  <a:extLst>
                    <a:ext uri="{9D8B030D-6E8A-4147-A177-3AD203B41FA5}">
                      <a16:colId xmlns:a16="http://schemas.microsoft.com/office/drawing/2014/main" val="1448062872"/>
                    </a:ext>
                  </a:extLst>
                </a:gridCol>
                <a:gridCol w="1622425">
                  <a:extLst>
                    <a:ext uri="{9D8B030D-6E8A-4147-A177-3AD203B41FA5}">
                      <a16:colId xmlns:a16="http://schemas.microsoft.com/office/drawing/2014/main" val="3693375841"/>
                    </a:ext>
                  </a:extLst>
                </a:gridCol>
                <a:gridCol w="1143000">
                  <a:extLst>
                    <a:ext uri="{9D8B030D-6E8A-4147-A177-3AD203B41FA5}">
                      <a16:colId xmlns:a16="http://schemas.microsoft.com/office/drawing/2014/main" val="2648336020"/>
                    </a:ext>
                  </a:extLst>
                </a:gridCol>
              </a:tblGrid>
              <a:tr h="269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Olive</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COFFEE BEAN</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Banana</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Rice</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734806914"/>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Onion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Turnip</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Honeybee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Barley</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986173118"/>
                  </a:ext>
                </a:extLst>
              </a:tr>
              <a:tr h="276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Grape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Peach</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SUGAR CANE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Oats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54573617"/>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Citrus Fruits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Pear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Wheat</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HORSE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20762892"/>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Cattle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Sheep</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Pigs</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Smallpox</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899276538"/>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Flu</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Typhus</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Measles</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Malaria</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40405088"/>
                  </a:ext>
                </a:extLst>
              </a:tr>
              <a:tr h="234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Diptheria</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sng" strike="noStrike" cap="none" normalizeH="0" baseline="0" smtClean="0">
                          <a:ln>
                            <a:noFill/>
                          </a:ln>
                          <a:solidFill>
                            <a:schemeClr val="tx1"/>
                          </a:solidFill>
                          <a:effectLst/>
                          <a:latin typeface="Comic Sans MS" panose="030F0702030302020204" pitchFamily="66" charset="0"/>
                        </a:rPr>
                        <a:t>Whooping Cough</a:t>
                      </a: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endParaRPr kumimoji="0" lang="en-US" altLang="en-US" sz="1400" b="1" i="0" u="none" strike="noStrike" cap="none" normalizeH="0" baseline="0" smtClean="0">
                        <a:ln>
                          <a:noFill/>
                        </a:ln>
                        <a:solidFill>
                          <a:schemeClr val="tx1"/>
                        </a:solidFill>
                        <a:effectLst/>
                        <a:latin typeface="Comic Sans MS" panose="030F0702030302020204" pitchFamily="66"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endParaRPr kumimoji="0" lang="en-US" altLang="en-US" sz="1400" b="1" i="0" u="none" strike="noStrike" cap="none" normalizeH="0" baseline="0" smtClean="0">
                        <a:ln>
                          <a:noFill/>
                        </a:ln>
                        <a:solidFill>
                          <a:schemeClr val="tx1"/>
                        </a:solidFill>
                        <a:effectLst/>
                        <a:latin typeface="Comic Sans MS" panose="030F0702030302020204" pitchFamily="66"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737429174"/>
                  </a:ext>
                </a:extLst>
              </a:tr>
            </a:tbl>
          </a:graphicData>
        </a:graphic>
      </p:graphicFrame>
      <p:graphicFrame>
        <p:nvGraphicFramePr>
          <p:cNvPr id="36084" name="Group 244"/>
          <p:cNvGraphicFramePr>
            <a:graphicFrameLocks noGrp="1"/>
          </p:cNvGraphicFramePr>
          <p:nvPr/>
        </p:nvGraphicFramePr>
        <p:xfrm>
          <a:off x="6686550" y="3122613"/>
          <a:ext cx="1162050" cy="917575"/>
        </p:xfrm>
        <a:graphic>
          <a:graphicData uri="http://schemas.openxmlformats.org/drawingml/2006/table">
            <a:tbl>
              <a:tblPr/>
              <a:tblGrid>
                <a:gridCol w="1162050">
                  <a:extLst>
                    <a:ext uri="{9D8B030D-6E8A-4147-A177-3AD203B41FA5}">
                      <a16:colId xmlns:a16="http://schemas.microsoft.com/office/drawing/2014/main" val="1238684979"/>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Trinkets</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3869894633"/>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Liquor</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2518646894"/>
                  </a:ext>
                </a:extLst>
              </a:tr>
              <a:tr h="307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v"/>
                        <a:tabLst/>
                      </a:pPr>
                      <a:r>
                        <a:rPr kumimoji="0" lang="en-US" altLang="en-US" sz="1400" b="1" i="0" u="none" strike="noStrike" cap="none" normalizeH="0" baseline="0" smtClean="0">
                          <a:ln>
                            <a:noFill/>
                          </a:ln>
                          <a:solidFill>
                            <a:schemeClr val="tx1"/>
                          </a:solidFill>
                          <a:effectLst/>
                          <a:latin typeface="Comic Sans MS" panose="030F0702030302020204" pitchFamily="66" charset="0"/>
                        </a:rPr>
                        <a:t> </a:t>
                      </a:r>
                      <a:r>
                        <a:rPr kumimoji="0" lang="en-US" altLang="en-US" sz="1400" b="1" i="0" u="none" strike="noStrike" cap="none" normalizeH="0" baseline="0" smtClean="0">
                          <a:ln>
                            <a:noFill/>
                          </a:ln>
                          <a:solidFill>
                            <a:srgbClr val="FF0000"/>
                          </a:solidFill>
                          <a:effectLst/>
                          <a:latin typeface="Comic Sans MS" panose="030F0702030302020204" pitchFamily="66" charset="0"/>
                        </a:rPr>
                        <a:t>GUNS</a:t>
                      </a: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380846325"/>
                  </a:ext>
                </a:extLst>
              </a:tr>
            </a:tbl>
          </a:graphicData>
        </a:graphic>
      </p:graphicFrame>
    </p:spTree>
    <p:extLst>
      <p:ext uri="{BB962C8B-B14F-4D97-AF65-F5344CB8AC3E}">
        <p14:creationId xmlns:p14="http://schemas.microsoft.com/office/powerpoint/2010/main" val="647542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2000"/>
                                        <p:tgtEl>
                                          <p:spTgt spid="35843"/>
                                        </p:tgtEl>
                                      </p:cBhvr>
                                    </p:animEffect>
                                  </p:childTnLst>
                                </p:cTn>
                              </p:par>
                              <p:par>
                                <p:cTn id="8" presetID="22" presetClass="entr" presetSubtype="8" fill="hold" nodeType="withEffect">
                                  <p:stCondLst>
                                    <p:cond delay="0"/>
                                  </p:stCondLst>
                                  <p:childTnLst>
                                    <p:set>
                                      <p:cBhvr>
                                        <p:cTn id="9" dur="1" fill="hold">
                                          <p:stCondLst>
                                            <p:cond delay="0"/>
                                          </p:stCondLst>
                                        </p:cTn>
                                        <p:tgtEl>
                                          <p:spTgt spid="36041"/>
                                        </p:tgtEl>
                                        <p:attrNameLst>
                                          <p:attrName>style.visibility</p:attrName>
                                        </p:attrNameLst>
                                      </p:cBhvr>
                                      <p:to>
                                        <p:strVal val="visible"/>
                                      </p:to>
                                    </p:set>
                                    <p:animEffect transition="in" filter="wipe(left)">
                                      <p:cBhvr>
                                        <p:cTn id="10" dur="2000"/>
                                        <p:tgtEl>
                                          <p:spTgt spid="360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wipe(up)">
                                      <p:cBhvr>
                                        <p:cTn id="15" dur="2000"/>
                                        <p:tgtEl>
                                          <p:spTgt spid="35848"/>
                                        </p:tgtEl>
                                      </p:cBhvr>
                                    </p:animEffect>
                                  </p:childTnLst>
                                </p:cTn>
                              </p:par>
                              <p:par>
                                <p:cTn id="16" presetID="22" presetClass="entr" presetSubtype="1" fill="hold" nodeType="withEffect">
                                  <p:stCondLst>
                                    <p:cond delay="0"/>
                                  </p:stCondLst>
                                  <p:childTnLst>
                                    <p:set>
                                      <p:cBhvr>
                                        <p:cTn id="17" dur="1" fill="hold">
                                          <p:stCondLst>
                                            <p:cond delay="0"/>
                                          </p:stCondLst>
                                        </p:cTn>
                                        <p:tgtEl>
                                          <p:spTgt spid="36084"/>
                                        </p:tgtEl>
                                        <p:attrNameLst>
                                          <p:attrName>style.visibility</p:attrName>
                                        </p:attrNameLst>
                                      </p:cBhvr>
                                      <p:to>
                                        <p:strVal val="visible"/>
                                      </p:to>
                                    </p:set>
                                    <p:animEffect transition="in" filter="wipe(up)">
                                      <p:cBhvr>
                                        <p:cTn id="18" dur="2000"/>
                                        <p:tgtEl>
                                          <p:spTgt spid="360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wipe(right)">
                                      <p:cBhvr>
                                        <p:cTn id="23" dur="2000"/>
                                        <p:tgtEl>
                                          <p:spTgt spid="35844"/>
                                        </p:tgtEl>
                                      </p:cBhvr>
                                    </p:animEffect>
                                  </p:childTnLst>
                                </p:cTn>
                              </p:par>
                              <p:par>
                                <p:cTn id="24" presetID="22" presetClass="entr" presetSubtype="2" fill="hold" nodeType="withEffect">
                                  <p:stCondLst>
                                    <p:cond delay="0"/>
                                  </p:stCondLst>
                                  <p:childTnLst>
                                    <p:set>
                                      <p:cBhvr>
                                        <p:cTn id="25" dur="1" fill="hold">
                                          <p:stCondLst>
                                            <p:cond delay="0"/>
                                          </p:stCondLst>
                                        </p:cTn>
                                        <p:tgtEl>
                                          <p:spTgt spid="36096"/>
                                        </p:tgtEl>
                                        <p:attrNameLst>
                                          <p:attrName>style.visibility</p:attrName>
                                        </p:attrNameLst>
                                      </p:cBhvr>
                                      <p:to>
                                        <p:strVal val="visible"/>
                                      </p:to>
                                    </p:set>
                                    <p:animEffect transition="in" filter="wipe(right)">
                                      <p:cBhvr>
                                        <p:cTn id="26" dur="2000"/>
                                        <p:tgtEl>
                                          <p:spTgt spid="3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4787900" y="333375"/>
            <a:ext cx="4103688" cy="147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Immediate Causes:</a:t>
            </a:r>
          </a:p>
          <a:p>
            <a:pPr>
              <a:spcBef>
                <a:spcPct val="50000"/>
              </a:spcBef>
              <a:buFontTx/>
              <a:buChar char="•"/>
            </a:pPr>
            <a:r>
              <a:rPr lang="en-US" altLang="en-US"/>
              <a:t>Europeans arrive in the Americas</a:t>
            </a:r>
          </a:p>
          <a:p>
            <a:pPr>
              <a:spcBef>
                <a:spcPct val="50000"/>
              </a:spcBef>
              <a:buFontTx/>
              <a:buChar char="•"/>
            </a:pPr>
            <a:r>
              <a:rPr lang="en-US" altLang="en-US"/>
              <a:t>Europeans bring new plants, animals and diseases to the Americas</a:t>
            </a:r>
          </a:p>
        </p:txBody>
      </p:sp>
      <p:sp>
        <p:nvSpPr>
          <p:cNvPr id="13318" name="Text Box 6"/>
          <p:cNvSpPr txBox="1">
            <a:spLocks noChangeArrowheads="1"/>
          </p:cNvSpPr>
          <p:nvPr/>
        </p:nvSpPr>
        <p:spPr bwMode="auto">
          <a:xfrm>
            <a:off x="250825" y="4149725"/>
            <a:ext cx="4356100" cy="2301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Immediate Effects:</a:t>
            </a:r>
          </a:p>
          <a:p>
            <a:pPr>
              <a:spcBef>
                <a:spcPct val="50000"/>
              </a:spcBef>
              <a:buFontTx/>
              <a:buChar char="•"/>
            </a:pPr>
            <a:r>
              <a:rPr lang="en-US" altLang="en-US" sz="1600"/>
              <a:t>Spanish conquer Aztecs and Incas</a:t>
            </a:r>
          </a:p>
          <a:p>
            <a:pPr>
              <a:spcBef>
                <a:spcPct val="50000"/>
              </a:spcBef>
              <a:buFontTx/>
              <a:buChar char="•"/>
            </a:pPr>
            <a:r>
              <a:rPr lang="en-US" altLang="en-US" sz="1600"/>
              <a:t>Native Americans die of European diseases</a:t>
            </a:r>
          </a:p>
          <a:p>
            <a:pPr>
              <a:spcBef>
                <a:spcPct val="50000"/>
              </a:spcBef>
              <a:buFontTx/>
              <a:buChar char="•"/>
            </a:pPr>
            <a:r>
              <a:rPr lang="en-US" altLang="en-US" sz="1600"/>
              <a:t>Enslaved Africans are brought to the Americas</a:t>
            </a:r>
          </a:p>
          <a:p>
            <a:pPr>
              <a:spcBef>
                <a:spcPct val="50000"/>
              </a:spcBef>
              <a:buFontTx/>
              <a:buChar char="•"/>
            </a:pPr>
            <a:r>
              <a:rPr lang="en-US" altLang="en-US" sz="1600"/>
              <a:t>American foods are introduced to other parts of the world</a:t>
            </a:r>
          </a:p>
        </p:txBody>
      </p:sp>
      <p:sp>
        <p:nvSpPr>
          <p:cNvPr id="13319" name="Text Box 7"/>
          <p:cNvSpPr txBox="1">
            <a:spLocks noChangeArrowheads="1"/>
          </p:cNvSpPr>
          <p:nvPr/>
        </p:nvSpPr>
        <p:spPr bwMode="auto">
          <a:xfrm>
            <a:off x="5003800" y="4149725"/>
            <a:ext cx="3817938" cy="2424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Long Term Effects:</a:t>
            </a:r>
          </a:p>
          <a:p>
            <a:pPr>
              <a:spcBef>
                <a:spcPct val="50000"/>
              </a:spcBef>
              <a:buFontTx/>
              <a:buChar char="•"/>
            </a:pPr>
            <a:r>
              <a:rPr lang="en-US" altLang="en-US" sz="1600"/>
              <a:t>Spread of products all around the world</a:t>
            </a:r>
          </a:p>
          <a:p>
            <a:pPr>
              <a:spcBef>
                <a:spcPct val="50000"/>
              </a:spcBef>
              <a:buFontTx/>
              <a:buChar char="•"/>
            </a:pPr>
            <a:r>
              <a:rPr lang="en-US" altLang="en-US" sz="1600"/>
              <a:t>Population growth in Europe, Asia, and Africa</a:t>
            </a:r>
          </a:p>
          <a:p>
            <a:pPr>
              <a:spcBef>
                <a:spcPct val="50000"/>
              </a:spcBef>
              <a:buFontTx/>
              <a:buChar char="•"/>
            </a:pPr>
            <a:r>
              <a:rPr lang="en-US" altLang="en-US" sz="1600"/>
              <a:t>Cultural diffusion</a:t>
            </a:r>
          </a:p>
          <a:p>
            <a:pPr>
              <a:spcBef>
                <a:spcPct val="50000"/>
              </a:spcBef>
              <a:buFontTx/>
              <a:buChar char="•"/>
            </a:pPr>
            <a:r>
              <a:rPr lang="en-US" altLang="en-US" sz="1600"/>
              <a:t>Migration from Europe to the Americas</a:t>
            </a:r>
          </a:p>
          <a:p>
            <a:pPr>
              <a:spcBef>
                <a:spcPct val="50000"/>
              </a:spcBef>
              <a:buFontTx/>
              <a:buChar char="•"/>
            </a:pPr>
            <a:r>
              <a:rPr lang="en-US" altLang="en-US" sz="1600"/>
              <a:t>Growth of Capitalism</a:t>
            </a:r>
          </a:p>
        </p:txBody>
      </p:sp>
      <p:sp>
        <p:nvSpPr>
          <p:cNvPr id="13320" name="Text Box 8"/>
          <p:cNvSpPr txBox="1">
            <a:spLocks noChangeArrowheads="1"/>
          </p:cNvSpPr>
          <p:nvPr/>
        </p:nvSpPr>
        <p:spPr bwMode="auto">
          <a:xfrm>
            <a:off x="323850" y="404813"/>
            <a:ext cx="2447925" cy="161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Long Term Causes:</a:t>
            </a:r>
          </a:p>
          <a:p>
            <a:pPr>
              <a:spcBef>
                <a:spcPct val="50000"/>
              </a:spcBef>
              <a:buFontTx/>
              <a:buChar char="•"/>
            </a:pPr>
            <a:r>
              <a:rPr lang="en-US" altLang="en-US"/>
              <a:t>God</a:t>
            </a:r>
          </a:p>
          <a:p>
            <a:pPr>
              <a:spcBef>
                <a:spcPct val="50000"/>
              </a:spcBef>
              <a:buFontTx/>
              <a:buChar char="•"/>
            </a:pPr>
            <a:r>
              <a:rPr lang="en-US" altLang="en-US"/>
              <a:t>Gold</a:t>
            </a:r>
          </a:p>
          <a:p>
            <a:pPr>
              <a:spcBef>
                <a:spcPct val="50000"/>
              </a:spcBef>
              <a:buFontTx/>
              <a:buChar char="•"/>
            </a:pPr>
            <a:r>
              <a:rPr lang="en-US" altLang="en-US"/>
              <a:t>Glory</a:t>
            </a:r>
          </a:p>
        </p:txBody>
      </p:sp>
      <p:sp>
        <p:nvSpPr>
          <p:cNvPr id="13321" name="AutoShape 9"/>
          <p:cNvSpPr>
            <a:spLocks noChangeArrowheads="1"/>
          </p:cNvSpPr>
          <p:nvPr/>
        </p:nvSpPr>
        <p:spPr bwMode="auto">
          <a:xfrm rot="2700000">
            <a:off x="2412206" y="1412082"/>
            <a:ext cx="3527425" cy="2808288"/>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Text Box 10"/>
          <p:cNvSpPr txBox="1">
            <a:spLocks noChangeArrowheads="1"/>
          </p:cNvSpPr>
          <p:nvPr/>
        </p:nvSpPr>
        <p:spPr bwMode="auto">
          <a:xfrm>
            <a:off x="2843213" y="2636838"/>
            <a:ext cx="280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324" name="Text Box 12"/>
          <p:cNvSpPr txBox="1">
            <a:spLocks noChangeArrowheads="1"/>
          </p:cNvSpPr>
          <p:nvPr/>
        </p:nvSpPr>
        <p:spPr bwMode="auto">
          <a:xfrm>
            <a:off x="2700338" y="2420938"/>
            <a:ext cx="29527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Columbian </a:t>
            </a:r>
          </a:p>
          <a:p>
            <a:pPr algn="ctr">
              <a:spcBef>
                <a:spcPct val="50000"/>
              </a:spcBef>
            </a:pPr>
            <a:r>
              <a:rPr lang="en-US" altLang="en-US" b="1"/>
              <a:t>Exchange</a:t>
            </a:r>
          </a:p>
        </p:txBody>
      </p:sp>
    </p:spTree>
    <p:extLst>
      <p:ext uri="{BB962C8B-B14F-4D97-AF65-F5344CB8AC3E}">
        <p14:creationId xmlns:p14="http://schemas.microsoft.com/office/powerpoint/2010/main" val="230011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0-#ppt_w/2"/>
                                          </p:val>
                                        </p:tav>
                                        <p:tav tm="100000">
                                          <p:val>
                                            <p:strVal val="#ppt_x"/>
                                          </p:val>
                                        </p:tav>
                                      </p:tavLst>
                                    </p:anim>
                                    <p:anim calcmode="lin" valueType="num">
                                      <p:cBhvr additive="base">
                                        <p:cTn id="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animEffect transition="in" filter="wheel(4)">
                                      <p:cBhvr>
                                        <p:cTn id="13" dur="2000"/>
                                        <p:tgtEl>
                                          <p:spTgt spid="133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dissolve">
                                      <p:cBhvr>
                                        <p:cTn id="18" dur="500"/>
                                        <p:tgtEl>
                                          <p:spTgt spid="133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wheel(4)">
                                      <p:cBhvr>
                                        <p:cTn id="23"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YouTube Video:  Just Click On Next Slide</a:t>
            </a:r>
            <a:endParaRPr lang="en-US" dirty="0"/>
          </a:p>
        </p:txBody>
      </p:sp>
      <p:sp>
        <p:nvSpPr>
          <p:cNvPr id="3" name="Content Placeholder 2"/>
          <p:cNvSpPr>
            <a:spLocks noGrp="1"/>
          </p:cNvSpPr>
          <p:nvPr>
            <p:ph idx="1"/>
          </p:nvPr>
        </p:nvSpPr>
        <p:spPr>
          <a:xfrm>
            <a:off x="161365" y="1488142"/>
            <a:ext cx="8857129" cy="5369858"/>
          </a:xfrm>
        </p:spPr>
        <p:txBody>
          <a:bodyPr/>
          <a:lstStyle/>
          <a:p>
            <a:r>
              <a:rPr lang="en-US" dirty="0"/>
              <a:t>“The Columbian Exchange”</a:t>
            </a:r>
          </a:p>
          <a:p>
            <a:r>
              <a:rPr lang="en-US" dirty="0"/>
              <a:t> </a:t>
            </a:r>
            <a:r>
              <a:rPr lang="en-US" dirty="0" smtClean="0"/>
              <a:t>Keith </a:t>
            </a:r>
            <a:r>
              <a:rPr lang="en-US" dirty="0"/>
              <a:t>Hughes</a:t>
            </a:r>
          </a:p>
          <a:p>
            <a:r>
              <a:rPr lang="en-US" dirty="0" smtClean="0"/>
              <a:t>Published </a:t>
            </a:r>
            <a:r>
              <a:rPr lang="en-US" dirty="0"/>
              <a:t>on Sep 24, 2016</a:t>
            </a:r>
          </a:p>
          <a:p>
            <a:r>
              <a:rPr lang="en-US" dirty="0" smtClean="0"/>
              <a:t>Running </a:t>
            </a:r>
            <a:r>
              <a:rPr lang="en-US" dirty="0"/>
              <a:t>Time of 10:00 Minutes</a:t>
            </a:r>
          </a:p>
          <a:p>
            <a:r>
              <a:rPr lang="en-US" dirty="0" smtClean="0"/>
              <a:t>Explore </a:t>
            </a:r>
            <a:r>
              <a:rPr lang="en-US" dirty="0"/>
              <a:t>the effects of Columbus and the Columbian Exchange, which will change the future of both the new and old worlds. </a:t>
            </a:r>
          </a:p>
          <a:p>
            <a:r>
              <a:rPr lang="en-US" dirty="0" smtClean="0"/>
              <a:t>https</a:t>
            </a:r>
            <a:r>
              <a:rPr lang="en-US" dirty="0"/>
              <a:t>://www.youtube.com/watch?v=OwyfrJWJE_g</a:t>
            </a:r>
          </a:p>
          <a:p>
            <a:endParaRPr lang="en-US" dirty="0"/>
          </a:p>
        </p:txBody>
      </p:sp>
    </p:spTree>
    <p:extLst>
      <p:ext uri="{BB962C8B-B14F-4D97-AF65-F5344CB8AC3E}">
        <p14:creationId xmlns:p14="http://schemas.microsoft.com/office/powerpoint/2010/main" val="1335274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OwyfrJWJE_g"/>
          <p:cNvPicPr>
            <a:picLocks noGrp="1" noRot="1" noChangeAspect="1"/>
          </p:cNvPicPr>
          <p:nvPr>
            <p:ph idx="1"/>
            <a:videoFile r:link="rId1"/>
          </p:nvPr>
        </p:nvPicPr>
        <p:blipFill>
          <a:blip r:embed="rId3"/>
          <a:stretch>
            <a:fillRect/>
          </a:stretch>
        </p:blipFill>
        <p:spPr>
          <a:xfrm>
            <a:off x="0" y="877888"/>
            <a:ext cx="9244013" cy="5199062"/>
          </a:xfrm>
          <a:prstGeom prst="rect">
            <a:avLst/>
          </a:prstGeom>
        </p:spPr>
      </p:pic>
    </p:spTree>
    <p:extLst>
      <p:ext uri="{BB962C8B-B14F-4D97-AF65-F5344CB8AC3E}">
        <p14:creationId xmlns:p14="http://schemas.microsoft.com/office/powerpoint/2010/main" val="193910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C:\WINDOWS\Desktop\Columbus\Divided Worl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1158875"/>
            <a:ext cx="42703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2362200" y="0"/>
            <a:ext cx="4587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en-US" sz="5400" b="1" i="1">
                <a:solidFill>
                  <a:schemeClr val="tx2"/>
                </a:solidFill>
                <a:latin typeface="Bookman Old Style" panose="02050604050505020204" pitchFamily="18" charset="0"/>
              </a:rPr>
              <a:t>Before 1492</a:t>
            </a:r>
          </a:p>
        </p:txBody>
      </p:sp>
      <p:sp>
        <p:nvSpPr>
          <p:cNvPr id="8196" name="Text Box 6"/>
          <p:cNvSpPr txBox="1">
            <a:spLocks noChangeArrowheads="1"/>
          </p:cNvSpPr>
          <p:nvPr/>
        </p:nvSpPr>
        <p:spPr bwMode="auto">
          <a:xfrm>
            <a:off x="301625" y="1158875"/>
            <a:ext cx="2209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t>Two very different ecosystems</a:t>
            </a:r>
          </a:p>
        </p:txBody>
      </p:sp>
      <p:sp>
        <p:nvSpPr>
          <p:cNvPr id="8197" name="Text Box 7"/>
          <p:cNvSpPr txBox="1">
            <a:spLocks noChangeArrowheads="1"/>
          </p:cNvSpPr>
          <p:nvPr/>
        </p:nvSpPr>
        <p:spPr bwMode="auto">
          <a:xfrm>
            <a:off x="238125" y="5607050"/>
            <a:ext cx="266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cs typeface="Times New Roman" panose="02020603050405020304" pitchFamily="18" charset="0"/>
              </a:rPr>
              <a:t>Two different disease pools</a:t>
            </a:r>
            <a:r>
              <a:rPr lang="en-US" altLang="en-US" sz="2800"/>
              <a:t> </a:t>
            </a:r>
          </a:p>
        </p:txBody>
      </p:sp>
      <p:sp>
        <p:nvSpPr>
          <p:cNvPr id="8198" name="Text Box 8"/>
          <p:cNvSpPr txBox="1">
            <a:spLocks noChangeArrowheads="1"/>
          </p:cNvSpPr>
          <p:nvPr/>
        </p:nvSpPr>
        <p:spPr bwMode="auto">
          <a:xfrm>
            <a:off x="6330950" y="5527675"/>
            <a:ext cx="259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en-US" altLang="en-US" sz="2800" b="1">
                <a:cs typeface="Times New Roman" panose="02020603050405020304" pitchFamily="18" charset="0"/>
              </a:rPr>
              <a:t>Two sets of flora and fauna</a:t>
            </a:r>
            <a:r>
              <a:rPr lang="en-US" altLang="en-US" sz="2800"/>
              <a:t> </a:t>
            </a:r>
          </a:p>
        </p:txBody>
      </p:sp>
      <p:sp>
        <p:nvSpPr>
          <p:cNvPr id="8199" name="Text Box 9"/>
          <p:cNvSpPr txBox="1">
            <a:spLocks noChangeArrowheads="1"/>
          </p:cNvSpPr>
          <p:nvPr/>
        </p:nvSpPr>
        <p:spPr bwMode="auto">
          <a:xfrm>
            <a:off x="6781800" y="1219200"/>
            <a:ext cx="1981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en-US" altLang="en-US" sz="2800" b="1">
                <a:cs typeface="Times New Roman" panose="02020603050405020304" pitchFamily="18" charset="0"/>
              </a:rPr>
              <a:t>Two sets of culturally diverse peoples</a:t>
            </a:r>
            <a:r>
              <a:rPr lang="en-US" altLang="en-US" sz="2400"/>
              <a:t> </a:t>
            </a:r>
          </a:p>
        </p:txBody>
      </p:sp>
    </p:spTree>
    <p:extLst>
      <p:ext uri="{BB962C8B-B14F-4D97-AF65-F5344CB8AC3E}">
        <p14:creationId xmlns:p14="http://schemas.microsoft.com/office/powerpoint/2010/main" val="3951278864"/>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YouTube Video:  Just Click On Next Slide</a:t>
            </a:r>
            <a:endParaRPr lang="en-US" dirty="0"/>
          </a:p>
        </p:txBody>
      </p:sp>
      <p:sp>
        <p:nvSpPr>
          <p:cNvPr id="3" name="Content Placeholder 2"/>
          <p:cNvSpPr>
            <a:spLocks noGrp="1"/>
          </p:cNvSpPr>
          <p:nvPr>
            <p:ph idx="1"/>
          </p:nvPr>
        </p:nvSpPr>
        <p:spPr>
          <a:xfrm>
            <a:off x="125506" y="1308848"/>
            <a:ext cx="9018494" cy="5549152"/>
          </a:xfrm>
        </p:spPr>
        <p:txBody>
          <a:bodyPr>
            <a:normAutofit/>
          </a:bodyPr>
          <a:lstStyle/>
          <a:p>
            <a:pPr fontAlgn="t"/>
            <a:r>
              <a:rPr lang="en-US" b="1" dirty="0"/>
              <a:t>“The Columbian Exchange: Crash Course World History #23”</a:t>
            </a:r>
            <a:endParaRPr lang="en-US" dirty="0"/>
          </a:p>
          <a:p>
            <a:pPr lvl="0"/>
            <a:r>
              <a:rPr lang="en-US" b="1" dirty="0" err="1">
                <a:hlinkClick r:id="rId2"/>
              </a:rPr>
              <a:t>CrashCourse</a:t>
            </a:r>
            <a:r>
              <a:rPr lang="en-US" b="1" dirty="0"/>
              <a:t> </a:t>
            </a:r>
            <a:endParaRPr lang="en-US" dirty="0"/>
          </a:p>
          <a:p>
            <a:pPr lvl="0"/>
            <a:r>
              <a:rPr lang="en-US" b="1" dirty="0"/>
              <a:t>Published on Jun 28, 2012</a:t>
            </a:r>
            <a:endParaRPr lang="en-US" dirty="0"/>
          </a:p>
          <a:p>
            <a:pPr lvl="0"/>
            <a:r>
              <a:rPr lang="en-US" b="1" dirty="0"/>
              <a:t>Running Time of 12:08 Minutes</a:t>
            </a:r>
            <a:endParaRPr lang="en-US" dirty="0"/>
          </a:p>
          <a:p>
            <a:pPr lvl="0"/>
            <a:r>
              <a:rPr lang="en-US" b="1" dirty="0"/>
              <a:t>https://www.youtube.com/watch?v=HQPA5oNpfM4</a:t>
            </a:r>
            <a:endParaRPr lang="en-US" dirty="0"/>
          </a:p>
          <a:p>
            <a:pPr lvl="0"/>
            <a:r>
              <a:rPr lang="en-US" b="1" dirty="0"/>
              <a:t>In which John Green teaches you about the changes wrought by contact between the Old World and the New. John does this by exploring the totally awesome history book "The Columbian Exchange" by Alfred Cosby, Jr. After Columbus "discovered" the Americas, European conquerors, traders, and settlers brought all manner of changes to the formerly isolated continents. Disease and invasive plant and animal species remade the New World, usually in negative ways. While native people, plants, and animals were being displaced in the Americas, the rest of the world was benefitting from American imports, especially foods like maize, tomatoes, potatoes, pineapple, blueberries, sweet potatoes, and manioc. Was the Columbian Exchange a net positive? It's debatable. So debate.</a:t>
            </a:r>
            <a:endParaRPr lang="en-US" dirty="0"/>
          </a:p>
          <a:p>
            <a:endParaRPr lang="en-US" dirty="0"/>
          </a:p>
        </p:txBody>
      </p:sp>
    </p:spTree>
    <p:extLst>
      <p:ext uri="{BB962C8B-B14F-4D97-AF65-F5344CB8AC3E}">
        <p14:creationId xmlns:p14="http://schemas.microsoft.com/office/powerpoint/2010/main" val="3223042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HQPA5oNpfM4"/>
          <p:cNvPicPr>
            <a:picLocks noGrp="1" noRot="1" noChangeAspect="1"/>
          </p:cNvPicPr>
          <p:nvPr>
            <p:ph idx="1"/>
            <a:videoFile r:link="rId1"/>
          </p:nvPr>
        </p:nvPicPr>
        <p:blipFill>
          <a:blip r:embed="rId3"/>
          <a:stretch>
            <a:fillRect/>
          </a:stretch>
        </p:blipFill>
        <p:spPr>
          <a:xfrm>
            <a:off x="109538" y="842963"/>
            <a:ext cx="8923337" cy="5019675"/>
          </a:xfrm>
          <a:prstGeom prst="rect">
            <a:avLst/>
          </a:prstGeom>
        </p:spPr>
      </p:pic>
    </p:spTree>
    <p:extLst>
      <p:ext uri="{BB962C8B-B14F-4D97-AF65-F5344CB8AC3E}">
        <p14:creationId xmlns:p14="http://schemas.microsoft.com/office/powerpoint/2010/main" val="2874085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YouTube Video:  Just Click On Next Slide</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https://</a:t>
            </a:r>
            <a:r>
              <a:rPr lang="en-US" dirty="0" smtClean="0">
                <a:hlinkClick r:id="rId2"/>
              </a:rPr>
              <a:t>www.youtube.com/watch?v=1IND9s5uvlI</a:t>
            </a:r>
            <a:endParaRPr lang="en-US" dirty="0" smtClean="0"/>
          </a:p>
          <a:p>
            <a:r>
              <a:rPr lang="en-US" dirty="0"/>
              <a:t>The Columbian Exchange: National History Day 2016</a:t>
            </a:r>
          </a:p>
          <a:p>
            <a:r>
              <a:rPr lang="en-US" dirty="0" err="1"/>
              <a:t>Itsme</a:t>
            </a:r>
            <a:r>
              <a:rPr lang="en-US" dirty="0"/>
              <a:t>_ </a:t>
            </a:r>
            <a:r>
              <a:rPr lang="en-US" dirty="0" err="1"/>
              <a:t>KaylaB</a:t>
            </a:r>
            <a:r>
              <a:rPr lang="en-US" dirty="0"/>
              <a:t> </a:t>
            </a:r>
            <a:endParaRPr lang="en-US" dirty="0" smtClean="0"/>
          </a:p>
          <a:p>
            <a:r>
              <a:rPr lang="en-US" dirty="0"/>
              <a:t>Published on Feb 7, </a:t>
            </a:r>
            <a:r>
              <a:rPr lang="en-US" dirty="0" smtClean="0"/>
              <a:t>2016</a:t>
            </a:r>
          </a:p>
          <a:p>
            <a:r>
              <a:rPr lang="en-US" dirty="0" smtClean="0"/>
              <a:t>Running Time of 9:02 Minutes</a:t>
            </a:r>
            <a:endParaRPr lang="en-US" dirty="0"/>
          </a:p>
          <a:p>
            <a:r>
              <a:rPr lang="en-US" dirty="0"/>
              <a:t>Short video documentary over the explorations, encounters and exchanges of the C</a:t>
            </a:r>
            <a:r>
              <a:rPr lang="en-US" dirty="0" smtClean="0"/>
              <a:t>olumbian </a:t>
            </a:r>
            <a:r>
              <a:rPr lang="en-US" dirty="0" err="1"/>
              <a:t>C</a:t>
            </a:r>
            <a:r>
              <a:rPr lang="en-US" dirty="0" err="1" smtClean="0"/>
              <a:t>xchange</a:t>
            </a:r>
            <a:r>
              <a:rPr lang="en-US" dirty="0" smtClean="0"/>
              <a:t> </a:t>
            </a:r>
            <a:r>
              <a:rPr lang="en-US" dirty="0"/>
              <a:t>and the events that followed its existence. </a:t>
            </a:r>
            <a:br>
              <a:rPr lang="en-US" dirty="0"/>
            </a:br>
            <a:r>
              <a:rPr lang="en-US" dirty="0"/>
              <a:t>By: Kayla Braggs</a:t>
            </a:r>
            <a:br>
              <a:rPr lang="en-US" dirty="0"/>
            </a:br>
            <a:r>
              <a:rPr lang="en-US" dirty="0"/>
              <a:t>Bianca </a:t>
            </a:r>
            <a:r>
              <a:rPr lang="en-US" dirty="0" err="1"/>
              <a:t>Colang</a:t>
            </a:r>
            <a:r>
              <a:rPr lang="en-US" dirty="0"/>
              <a:t> </a:t>
            </a:r>
            <a:br>
              <a:rPr lang="en-US" dirty="0"/>
            </a:br>
            <a:r>
              <a:rPr lang="en-US" dirty="0" err="1"/>
              <a:t>Zenaya</a:t>
            </a:r>
            <a:r>
              <a:rPr lang="en-US" dirty="0"/>
              <a:t> Williams </a:t>
            </a:r>
            <a:br>
              <a:rPr lang="en-US" dirty="0"/>
            </a:br>
            <a:r>
              <a:rPr lang="en-US" dirty="0"/>
              <a:t/>
            </a:r>
            <a:br>
              <a:rPr lang="en-US" dirty="0"/>
            </a:br>
            <a:r>
              <a:rPr lang="en-US" dirty="0" err="1"/>
              <a:t>Dutchtown</a:t>
            </a:r>
            <a:r>
              <a:rPr lang="en-US" dirty="0"/>
              <a:t> High School Hampton, Ga</a:t>
            </a:r>
          </a:p>
          <a:p>
            <a:endParaRPr lang="en-US" dirty="0"/>
          </a:p>
        </p:txBody>
      </p:sp>
    </p:spTree>
    <p:extLst>
      <p:ext uri="{BB962C8B-B14F-4D97-AF65-F5344CB8AC3E}">
        <p14:creationId xmlns:p14="http://schemas.microsoft.com/office/powerpoint/2010/main" val="533427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1IND9s5uvlI"/>
          <p:cNvPicPr>
            <a:picLocks noGrp="1" noRot="1" noChangeAspect="1"/>
          </p:cNvPicPr>
          <p:nvPr>
            <p:ph idx="1"/>
            <a:videoFile r:link="rId1"/>
          </p:nvPr>
        </p:nvPicPr>
        <p:blipFill>
          <a:blip r:embed="rId3"/>
          <a:stretch>
            <a:fillRect/>
          </a:stretch>
        </p:blipFill>
        <p:spPr>
          <a:xfrm>
            <a:off x="1588" y="1028700"/>
            <a:ext cx="8985250" cy="5054600"/>
          </a:xfrm>
          <a:prstGeom prst="rect">
            <a:avLst/>
          </a:prstGeom>
        </p:spPr>
      </p:pic>
    </p:spTree>
    <p:extLst>
      <p:ext uri="{BB962C8B-B14F-4D97-AF65-F5344CB8AC3E}">
        <p14:creationId xmlns:p14="http://schemas.microsoft.com/office/powerpoint/2010/main" val="245721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sp>
        <p:nvSpPr>
          <p:cNvPr id="35843" name="Rectangle 3"/>
          <p:cNvSpPr>
            <a:spLocks noGrp="1" noChangeArrowheads="1"/>
          </p:cNvSpPr>
          <p:nvPr>
            <p:ph idx="1"/>
          </p:nvPr>
        </p:nvSpPr>
        <p:spPr/>
        <p:txBody>
          <a:bodyPr/>
          <a:lstStyle/>
          <a:p>
            <a:pPr eaLnBrk="1" hangingPunct="1">
              <a:buFontTx/>
              <a:buNone/>
            </a:pPr>
            <a:endParaRPr lang="en-US" altLang="en-US" smtClean="0"/>
          </a:p>
        </p:txBody>
      </p:sp>
      <p:pic>
        <p:nvPicPr>
          <p:cNvPr id="7172" name="Picture 4" descr="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1371600" y="281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7174" name="Text Box 6"/>
          <p:cNvSpPr txBox="1">
            <a:spLocks noChangeArrowheads="1"/>
          </p:cNvSpPr>
          <p:nvPr/>
        </p:nvSpPr>
        <p:spPr bwMode="auto">
          <a:xfrm>
            <a:off x="838200" y="1143000"/>
            <a:ext cx="268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dirty="0">
                <a:solidFill>
                  <a:schemeClr val="accent4"/>
                </a:solidFill>
                <a:ea typeface="MS PGothic" panose="020B0600070205080204" pitchFamily="34" charset="-128"/>
              </a:rPr>
              <a:t>Western </a:t>
            </a:r>
          </a:p>
          <a:p>
            <a:pPr eaLnBrk="1" hangingPunct="1">
              <a:spcBef>
                <a:spcPct val="0"/>
              </a:spcBef>
              <a:buFontTx/>
              <a:buNone/>
            </a:pPr>
            <a:r>
              <a:rPr lang="en-US" altLang="en-US" sz="2400" dirty="0">
                <a:solidFill>
                  <a:schemeClr val="accent4"/>
                </a:solidFill>
                <a:ea typeface="MS PGothic" panose="020B0600070205080204" pitchFamily="34" charset="-128"/>
              </a:rPr>
              <a:t>Hemisphere </a:t>
            </a:r>
          </a:p>
          <a:p>
            <a:pPr eaLnBrk="1" hangingPunct="1">
              <a:spcBef>
                <a:spcPct val="0"/>
              </a:spcBef>
              <a:buFontTx/>
              <a:buNone/>
            </a:pPr>
            <a:r>
              <a:rPr lang="en-US" altLang="en-US" sz="2400" dirty="0">
                <a:solidFill>
                  <a:schemeClr val="accent4"/>
                </a:solidFill>
                <a:ea typeface="MS PGothic" panose="020B0600070205080204" pitchFamily="34" charset="-128"/>
              </a:rPr>
              <a:t>(New World)</a:t>
            </a:r>
          </a:p>
        </p:txBody>
      </p:sp>
      <p:sp>
        <p:nvSpPr>
          <p:cNvPr id="7175" name="Text Box 7"/>
          <p:cNvSpPr txBox="1">
            <a:spLocks noChangeArrowheads="1"/>
          </p:cNvSpPr>
          <p:nvPr/>
        </p:nvSpPr>
        <p:spPr bwMode="auto">
          <a:xfrm>
            <a:off x="57912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7176" name="Text Box 8"/>
          <p:cNvSpPr txBox="1">
            <a:spLocks noChangeArrowheads="1"/>
          </p:cNvSpPr>
          <p:nvPr/>
        </p:nvSpPr>
        <p:spPr bwMode="auto">
          <a:xfrm>
            <a:off x="5029200" y="17526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dirty="0">
                <a:solidFill>
                  <a:schemeClr val="accent4"/>
                </a:solidFill>
                <a:ea typeface="MS PGothic" panose="020B0600070205080204" pitchFamily="34" charset="-128"/>
              </a:rPr>
              <a:t>Eastern Hemisphere</a:t>
            </a:r>
          </a:p>
          <a:p>
            <a:pPr eaLnBrk="1" hangingPunct="1">
              <a:spcBef>
                <a:spcPct val="0"/>
              </a:spcBef>
              <a:buFontTx/>
              <a:buNone/>
            </a:pPr>
            <a:r>
              <a:rPr lang="en-US" altLang="en-US" sz="2400" dirty="0">
                <a:solidFill>
                  <a:schemeClr val="accent4"/>
                </a:solidFill>
                <a:ea typeface="MS PGothic" panose="020B0600070205080204" pitchFamily="34" charset="-128"/>
              </a:rPr>
              <a:t>(Old World)</a:t>
            </a:r>
          </a:p>
        </p:txBody>
      </p:sp>
      <p:sp>
        <p:nvSpPr>
          <p:cNvPr id="7177" name="TextBox 8"/>
          <p:cNvSpPr txBox="1">
            <a:spLocks noChangeArrowheads="1"/>
          </p:cNvSpPr>
          <p:nvPr/>
        </p:nvSpPr>
        <p:spPr bwMode="auto">
          <a:xfrm>
            <a:off x="1524000" y="56388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400"/>
              <a:t> </a:t>
            </a:r>
          </a:p>
        </p:txBody>
      </p:sp>
    </p:spTree>
    <p:extLst>
      <p:ext uri="{BB962C8B-B14F-4D97-AF65-F5344CB8AC3E}">
        <p14:creationId xmlns:p14="http://schemas.microsoft.com/office/powerpoint/2010/main" val="193337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WINDOWS\Desktop\Columbian Exchange PowerPoint\PIZARR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9000"/>
            <a:ext cx="33845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C:\WINDOWS\Desktop\UMM Stuff 2\Folders of Images\Colonial LA\La labor evangelizador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0"/>
            <a:ext cx="59309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WINDOWS\Desktop\Columbian Exchange PowerPoint\conquistad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35413"/>
            <a:ext cx="40132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152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92075" y="3927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247" name="Text Box 7"/>
          <p:cNvSpPr txBox="1">
            <a:spLocks noChangeArrowheads="1"/>
          </p:cNvSpPr>
          <p:nvPr/>
        </p:nvSpPr>
        <p:spPr bwMode="auto">
          <a:xfrm>
            <a:off x="111125" y="4394200"/>
            <a:ext cx="5105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i="1">
                <a:latin typeface="Arial Black" panose="020B0A04020102020204" pitchFamily="34" charset="0"/>
                <a:cs typeface="Times New Roman" panose="02020603050405020304" pitchFamily="18" charset="0"/>
              </a:rPr>
              <a:t>“...all the trees were as different from ours as day from night, and so the fruits, the herbage, the rocks, and all things.”</a:t>
            </a:r>
          </a:p>
          <a:p>
            <a:pPr eaLnBrk="1" hangingPunct="1">
              <a:spcBef>
                <a:spcPct val="0"/>
              </a:spcBef>
              <a:buFontTx/>
              <a:buNone/>
            </a:pPr>
            <a:endParaRPr lang="en-US" altLang="en-US" sz="2000" b="1" i="1">
              <a:latin typeface="Arial Black" panose="020B0A04020102020204" pitchFamily="34" charset="0"/>
              <a:cs typeface="Times New Roman" panose="02020603050405020304" pitchFamily="18" charset="0"/>
            </a:endParaRPr>
          </a:p>
          <a:p>
            <a:pPr eaLnBrk="1" hangingPunct="1">
              <a:spcBef>
                <a:spcPct val="0"/>
              </a:spcBef>
              <a:buFontTx/>
              <a:buNone/>
            </a:pPr>
            <a:r>
              <a:rPr lang="en-US" altLang="en-US" sz="2000" b="1" i="1">
                <a:latin typeface="Arial Black" panose="020B0A04020102020204" pitchFamily="34" charset="0"/>
                <a:cs typeface="Times New Roman" panose="02020603050405020304" pitchFamily="18" charset="0"/>
              </a:rPr>
              <a:t>-- </a:t>
            </a:r>
            <a:r>
              <a:rPr lang="en-US" altLang="en-US" sz="2000" b="1">
                <a:latin typeface="Arial Black" panose="020B0A04020102020204" pitchFamily="34" charset="0"/>
                <a:cs typeface="Times New Roman" panose="02020603050405020304" pitchFamily="18" charset="0"/>
              </a:rPr>
              <a:t>Christopher Columbus</a:t>
            </a:r>
          </a:p>
        </p:txBody>
      </p:sp>
    </p:spTree>
    <p:extLst>
      <p:ext uri="{BB962C8B-B14F-4D97-AF65-F5344CB8AC3E}">
        <p14:creationId xmlns:p14="http://schemas.microsoft.com/office/powerpoint/2010/main" val="139217481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1021977"/>
          </a:xfrm>
        </p:spPr>
        <p:txBody>
          <a:bodyPr>
            <a:normAutofit fontScale="90000"/>
          </a:bodyPr>
          <a:lstStyle/>
          <a:p>
            <a:pPr algn="ctr">
              <a:defRPr/>
            </a:pPr>
            <a:r>
              <a:rPr b="1" dirty="0" smtClean="0"/>
              <a:t>Some interesting facts about the Columbian </a:t>
            </a:r>
            <a:r>
              <a:rPr lang="en-US" b="1" dirty="0" smtClean="0"/>
              <a:t>E</a:t>
            </a:r>
            <a:r>
              <a:rPr b="1" dirty="0" smtClean="0"/>
              <a:t>xchange</a:t>
            </a:r>
            <a:endParaRPr b="1" dirty="0"/>
          </a:p>
        </p:txBody>
      </p:sp>
      <p:sp>
        <p:nvSpPr>
          <p:cNvPr id="15362" name="Content Placeholder 1"/>
          <p:cNvSpPr>
            <a:spLocks noGrp="1"/>
          </p:cNvSpPr>
          <p:nvPr>
            <p:ph idx="1"/>
          </p:nvPr>
        </p:nvSpPr>
        <p:spPr>
          <a:xfrm>
            <a:off x="457200" y="1371600"/>
            <a:ext cx="8229600" cy="4572000"/>
          </a:xfrm>
        </p:spPr>
        <p:txBody>
          <a:bodyPr/>
          <a:lstStyle/>
          <a:p>
            <a:r>
              <a:rPr lang="en-US" altLang="en-US" smtClean="0"/>
              <a:t>Before the Columbian Exchange there were no:</a:t>
            </a:r>
          </a:p>
          <a:p>
            <a:pPr lvl="1"/>
            <a:r>
              <a:rPr lang="en-US" altLang="en-US" sz="2200" smtClean="0"/>
              <a:t>Oranges in Florida</a:t>
            </a:r>
          </a:p>
          <a:p>
            <a:pPr lvl="1"/>
            <a:r>
              <a:rPr lang="en-US" altLang="en-US" sz="2200" smtClean="0"/>
              <a:t>Bananas in Ecuador</a:t>
            </a:r>
          </a:p>
          <a:p>
            <a:pPr lvl="1"/>
            <a:r>
              <a:rPr lang="en-US" altLang="en-US" sz="2200" smtClean="0"/>
              <a:t>Tomatoes in Italy</a:t>
            </a:r>
          </a:p>
          <a:p>
            <a:pPr lvl="1"/>
            <a:r>
              <a:rPr lang="en-US" altLang="en-US" sz="2200" smtClean="0"/>
              <a:t>Coffee in Colombia</a:t>
            </a:r>
          </a:p>
          <a:p>
            <a:pPr lvl="1"/>
            <a:r>
              <a:rPr lang="en-US" altLang="en-US" sz="2200" smtClean="0"/>
              <a:t>Pineapples in Hawaii</a:t>
            </a:r>
          </a:p>
          <a:p>
            <a:pPr lvl="1"/>
            <a:r>
              <a:rPr lang="en-US" altLang="en-US" sz="2200" smtClean="0"/>
              <a:t>Cattle in Texas</a:t>
            </a:r>
          </a:p>
          <a:p>
            <a:pPr lvl="1"/>
            <a:r>
              <a:rPr lang="en-US" altLang="en-US" sz="2200" smtClean="0"/>
              <a:t>Chili Peppers in India</a:t>
            </a:r>
          </a:p>
          <a:p>
            <a:pPr lvl="1"/>
            <a:r>
              <a:rPr lang="en-US" altLang="en-US" sz="2200" smtClean="0"/>
              <a:t>Cigarettes in France</a:t>
            </a:r>
          </a:p>
          <a:p>
            <a:pPr lvl="1"/>
            <a:r>
              <a:rPr lang="en-US" altLang="en-US" sz="2200" smtClean="0"/>
              <a:t>Chocolate in Switzerland</a:t>
            </a:r>
          </a:p>
          <a:p>
            <a:pPr lvl="1"/>
            <a:r>
              <a:rPr lang="en-US" altLang="en-US" sz="2200" smtClean="0"/>
              <a:t>Potatoes in Ireland</a:t>
            </a:r>
          </a:p>
        </p:txBody>
      </p:sp>
      <p:pic>
        <p:nvPicPr>
          <p:cNvPr id="4" name="Content Placeholder 3" descr="The_Columbian_Exchange.jpg"/>
          <p:cNvPicPr>
            <a:picLocks noChangeAspect="1"/>
          </p:cNvPicPr>
          <p:nvPr/>
        </p:nvPicPr>
        <p:blipFill>
          <a:blip r:embed="rId3"/>
          <a:stretch>
            <a:fillRect/>
          </a:stretch>
        </p:blipFill>
        <p:spPr bwMode="auto">
          <a:xfrm>
            <a:off x="4038600" y="2209800"/>
            <a:ext cx="4876800"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9827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WINDOWS\Desktop\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882650"/>
            <a:ext cx="601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7"/>
          <p:cNvSpPr>
            <a:spLocks noChangeArrowheads="1"/>
          </p:cNvSpPr>
          <p:nvPr/>
        </p:nvSpPr>
        <p:spPr bwMode="auto">
          <a:xfrm>
            <a:off x="133350" y="-3175"/>
            <a:ext cx="8915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00" b="1">
                <a:latin typeface="Arial Black" panose="020B0A04020102020204" pitchFamily="34" charset="0"/>
              </a:rPr>
              <a:t>Two biological ecosystems interchanged to create a new world ecology.</a:t>
            </a:r>
          </a:p>
        </p:txBody>
      </p:sp>
    </p:spTree>
    <p:extLst>
      <p:ext uri="{BB962C8B-B14F-4D97-AF65-F5344CB8AC3E}">
        <p14:creationId xmlns:p14="http://schemas.microsoft.com/office/powerpoint/2010/main" val="1156584638"/>
      </p:ext>
    </p:extLst>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outerShdw>
                </a:effectLst>
                <a:latin typeface="Comic Sans MS" charset="0"/>
                <a:ea typeface="ＭＳ Ｐゴシック" charset="0"/>
                <a:cs typeface="ＭＳ Ｐゴシック" charset="0"/>
              </a:rPr>
              <a:t>Columbian Exchange</a:t>
            </a:r>
          </a:p>
        </p:txBody>
      </p:sp>
      <p:sp>
        <p:nvSpPr>
          <p:cNvPr id="12291" name="Rectangle 3"/>
          <p:cNvSpPr>
            <a:spLocks noGrp="1" noChangeArrowheads="1"/>
          </p:cNvSpPr>
          <p:nvPr>
            <p:ph idx="1"/>
          </p:nvPr>
        </p:nvSpPr>
        <p:spPr>
          <a:xfrm>
            <a:off x="0" y="1435100"/>
            <a:ext cx="4162425" cy="4562475"/>
          </a:xfrm>
        </p:spPr>
        <p:txBody>
          <a:bodyPr>
            <a:normAutofit fontScale="85000" lnSpcReduction="20000"/>
          </a:bodyPr>
          <a:lstStyle/>
          <a:p>
            <a:pPr eaLnBrk="1" hangingPunct="1">
              <a:lnSpc>
                <a:spcPct val="90000"/>
              </a:lnSpc>
              <a:buFontTx/>
              <a:buNone/>
            </a:pPr>
            <a:endParaRPr lang="en-US" dirty="0" smtClean="0">
              <a:solidFill>
                <a:srgbClr val="F2F2F2"/>
              </a:solidFill>
              <a:latin typeface="Comic Sans MS" pitchFamily="66" charset="0"/>
              <a:ea typeface="ＭＳ Ｐゴシック"/>
              <a:cs typeface="ＭＳ Ｐゴシック"/>
            </a:endParaRPr>
          </a:p>
          <a:p>
            <a:r>
              <a:rPr lang="en-US" altLang="en-US" sz="3300" b="1" dirty="0" smtClean="0"/>
              <a:t>The explorers created contact between Europe &amp; the Americas.</a:t>
            </a:r>
          </a:p>
          <a:p>
            <a:r>
              <a:rPr lang="en-US" altLang="en-US" sz="3300" b="1" dirty="0" smtClean="0"/>
              <a:t>Interaction with Native Americans led to big cultural changes.</a:t>
            </a:r>
          </a:p>
          <a:p>
            <a:r>
              <a:rPr lang="en-US" altLang="en-US" sz="3300" b="1" dirty="0" smtClean="0"/>
              <a:t>Exchange of physical elements: animals, plants, diseases, weapons, etc.</a:t>
            </a:r>
            <a:endParaRPr lang="en-US" sz="3300" b="1" dirty="0" smtClean="0">
              <a:ea typeface="ＭＳ Ｐゴシック"/>
              <a:cs typeface="ＭＳ Ｐゴシック"/>
            </a:endParaRPr>
          </a:p>
          <a:p>
            <a:pPr eaLnBrk="1" hangingPunct="1">
              <a:lnSpc>
                <a:spcPct val="90000"/>
              </a:lnSpc>
            </a:pPr>
            <a:r>
              <a:rPr lang="en-US" sz="3300" b="1" dirty="0">
                <a:ea typeface="ＭＳ Ｐゴシック"/>
                <a:cs typeface="ＭＳ Ｐゴシック"/>
              </a:rPr>
              <a:t>B</a:t>
            </a:r>
            <a:r>
              <a:rPr lang="en-US" sz="3300" b="1" dirty="0" smtClean="0">
                <a:ea typeface="ＭＳ Ｐゴシック"/>
                <a:cs typeface="ＭＳ Ｐゴシック"/>
              </a:rPr>
              <a:t>etween Europe, Africa, and the Americas </a:t>
            </a:r>
          </a:p>
          <a:p>
            <a:pPr eaLnBrk="1" hangingPunct="1">
              <a:lnSpc>
                <a:spcPct val="90000"/>
              </a:lnSpc>
            </a:pPr>
            <a:endParaRPr lang="en-US" dirty="0" smtClean="0">
              <a:latin typeface="Comic Sans MS" pitchFamily="66" charset="0"/>
              <a:ea typeface="ＭＳ Ｐゴシック"/>
              <a:cs typeface="ＭＳ Ｐゴシック"/>
            </a:endParaRPr>
          </a:p>
        </p:txBody>
      </p:sp>
      <p:pic>
        <p:nvPicPr>
          <p:cNvPr id="15363" name="Picture 2"/>
          <p:cNvPicPr>
            <a:picLocks noChangeAspect="1"/>
          </p:cNvPicPr>
          <p:nvPr/>
        </p:nvPicPr>
        <p:blipFill>
          <a:blip r:embed="rId2"/>
          <a:srcRect/>
          <a:stretch>
            <a:fillRect/>
          </a:stretch>
        </p:blipFill>
        <p:spPr bwMode="auto">
          <a:xfrm>
            <a:off x="4314825" y="1435100"/>
            <a:ext cx="4743450" cy="5195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1000"/>
                                        <p:tgtEl>
                                          <p:spTgt spid="12291">
                                            <p:txEl>
                                              <p:pRg st="1" end="1"/>
                                            </p:txEl>
                                          </p:spTgt>
                                        </p:tgtEl>
                                      </p:cBhvr>
                                    </p:animEffect>
                                    <p:anim calcmode="lin" valueType="num">
                                      <p:cBhvr>
                                        <p:cTn id="8"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Effect transition="in" filter="fade">
                                      <p:cBhvr>
                                        <p:cTn id="14" dur="1000"/>
                                        <p:tgtEl>
                                          <p:spTgt spid="12291">
                                            <p:txEl>
                                              <p:pRg st="2" end="2"/>
                                            </p:txEl>
                                          </p:spTgt>
                                        </p:tgtEl>
                                      </p:cBhvr>
                                    </p:animEffect>
                                    <p:anim calcmode="lin" valueType="num">
                                      <p:cBhvr>
                                        <p:cTn id="15"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fade">
                                      <p:cBhvr>
                                        <p:cTn id="21" dur="1000"/>
                                        <p:tgtEl>
                                          <p:spTgt spid="12291">
                                            <p:txEl>
                                              <p:pRg st="3" end="3"/>
                                            </p:txEl>
                                          </p:spTgt>
                                        </p:tgtEl>
                                      </p:cBhvr>
                                    </p:animEffect>
                                    <p:anim calcmode="lin" valueType="num">
                                      <p:cBhvr>
                                        <p:cTn id="22"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4" end="4"/>
                                            </p:txEl>
                                          </p:spTgt>
                                        </p:tgtEl>
                                        <p:attrNameLst>
                                          <p:attrName>style.visibility</p:attrName>
                                        </p:attrNameLst>
                                      </p:cBhvr>
                                      <p:to>
                                        <p:strVal val="visible"/>
                                      </p:to>
                                    </p:set>
                                    <p:animEffect transition="in" filter="fade">
                                      <p:cBhvr>
                                        <p:cTn id="28" dur="1000"/>
                                        <p:tgtEl>
                                          <p:spTgt spid="12291">
                                            <p:txEl>
                                              <p:pRg st="4" end="4"/>
                                            </p:txEl>
                                          </p:spTgt>
                                        </p:tgtEl>
                                      </p:cBhvr>
                                    </p:animEffect>
                                    <p:anim calcmode="lin" valueType="num">
                                      <p:cBhvr>
                                        <p:cTn id="29"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4" end="4"/>
                                            </p:txEl>
                                          </p:spTgt>
                                        </p:tgtEl>
                                        <p:attrNameLst>
                                          <p:attrName>ppt_y</p:attrName>
                                        </p:attrNameLst>
                                      </p:cBhvr>
                                      <p:tavLst>
                                        <p:tav tm="0">
                                          <p:val>
                                            <p:strVal val="#ppt_y+.1"/>
                                          </p:val>
                                        </p:tav>
                                        <p:tav tm="100000">
                                          <p:val>
                                            <p:strVal val="#ppt_y"/>
                                          </p:val>
                                        </p:tav>
                                      </p:tavLst>
                                    </p:anim>
                                  </p:childTnLst>
                                </p:cTn>
                              </p:par>
                              <p:par>
                                <p:cTn id="31" presetID="5" presetClass="entr" presetSubtype="10" fill="hold" nodeType="withEffect">
                                  <p:stCondLst>
                                    <p:cond delay="0"/>
                                  </p:stCondLst>
                                  <p:childTnLst>
                                    <p:set>
                                      <p:cBhvr>
                                        <p:cTn id="32" dur="1" fill="hold">
                                          <p:stCondLst>
                                            <p:cond delay="0"/>
                                          </p:stCondLst>
                                        </p:cTn>
                                        <p:tgtEl>
                                          <p:spTgt spid="15363"/>
                                        </p:tgtEl>
                                        <p:attrNameLst>
                                          <p:attrName>style.visibility</p:attrName>
                                        </p:attrNameLst>
                                      </p:cBhvr>
                                      <p:to>
                                        <p:strVal val="visible"/>
                                      </p:to>
                                    </p:set>
                                    <p:animEffect transition="in" filter="checkerboard(across)">
                                      <p:cBhvr>
                                        <p:cTn id="33"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472</TotalTime>
  <Words>1889</Words>
  <Application>Microsoft Office PowerPoint</Application>
  <PresentationFormat>On-screen Show (4:3)</PresentationFormat>
  <Paragraphs>306</Paragraphs>
  <Slides>43</Slides>
  <Notes>12</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MS PGothic</vt:lpstr>
      <vt:lpstr>MS PGothic</vt:lpstr>
      <vt:lpstr>Arial</vt:lpstr>
      <vt:lpstr>Arial Black</vt:lpstr>
      <vt:lpstr>BlackChancery</vt:lpstr>
      <vt:lpstr>Bookman Old Style</vt:lpstr>
      <vt:lpstr>Calibri</vt:lpstr>
      <vt:lpstr>Calibri Light</vt:lpstr>
      <vt:lpstr>Comic Sans MS</vt:lpstr>
      <vt:lpstr>Times New Roman</vt:lpstr>
      <vt:lpstr>Wingdings</vt:lpstr>
      <vt:lpstr>Retrospect</vt:lpstr>
      <vt:lpstr>PowerPoint Presentation</vt:lpstr>
      <vt:lpstr>DIFFUSION OF CULTURE</vt:lpstr>
      <vt:lpstr>The Columbian Exchange: An example of Diffusion of culture</vt:lpstr>
      <vt:lpstr>PowerPoint Presentation</vt:lpstr>
      <vt:lpstr>PowerPoint Presentation</vt:lpstr>
      <vt:lpstr>PowerPoint Presentation</vt:lpstr>
      <vt:lpstr>Some interesting facts about the Columbian Exchange</vt:lpstr>
      <vt:lpstr>PowerPoint Presentation</vt:lpstr>
      <vt:lpstr>Columbian Exchange</vt:lpstr>
      <vt:lpstr>Animals</vt:lpstr>
      <vt:lpstr>Columbian Exchange Animals </vt:lpstr>
      <vt:lpstr>Columbian Exchange Animals</vt:lpstr>
      <vt:lpstr>Plants</vt:lpstr>
      <vt:lpstr>The Exchange of Plants and Animals</vt:lpstr>
      <vt:lpstr>PowerPoint Presentation</vt:lpstr>
      <vt:lpstr>Effects/Impact of Plants and Animals</vt:lpstr>
      <vt:lpstr>Impact of the Columbian Exchange of Plants and Animals</vt:lpstr>
      <vt:lpstr>Effects of Animals in New World</vt:lpstr>
      <vt:lpstr>Effects of Animals in Europe</vt:lpstr>
      <vt:lpstr>Effects of Plants and Animals Around the Globe</vt:lpstr>
      <vt:lpstr>Diseases</vt:lpstr>
      <vt:lpstr>The Introduction of New Diseases</vt:lpstr>
      <vt:lpstr>Columbian Exchange  Diseases</vt:lpstr>
      <vt:lpstr>Columbian Exchange Diseases</vt:lpstr>
      <vt:lpstr>Effects/Impact of Diseases</vt:lpstr>
      <vt:lpstr>Smallpox</vt:lpstr>
      <vt:lpstr>Devastating Impact of Diseases</vt:lpstr>
      <vt:lpstr>Effects of Diseases</vt:lpstr>
      <vt:lpstr>The Atlantic slave trade, 1500-1800.</vt:lpstr>
      <vt:lpstr>PowerPoint Presentation</vt:lpstr>
      <vt:lpstr>Exchange of Culture</vt:lpstr>
      <vt:lpstr>Exchanges of Culture</vt:lpstr>
      <vt:lpstr> Effects of Exchange of Cultures</vt:lpstr>
      <vt:lpstr>Exchanges of Technology Effects on New World</vt:lpstr>
      <vt:lpstr>Exchanges of Technology Effects on Europe</vt:lpstr>
      <vt:lpstr>PowerPoint Presentation</vt:lpstr>
      <vt:lpstr>PowerPoint Presentation</vt:lpstr>
      <vt:lpstr>YouTube Video:  Just Click On Next Slide</vt:lpstr>
      <vt:lpstr>PowerPoint Presentation</vt:lpstr>
      <vt:lpstr>YouTube Video:  Just Click On Next Slide</vt:lpstr>
      <vt:lpstr>PowerPoint Presentation</vt:lpstr>
      <vt:lpstr>YouTube Video:  Just Click On Next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Voorhis</dc:creator>
  <cp:lastModifiedBy>Gary Rhone</cp:lastModifiedBy>
  <cp:revision>42</cp:revision>
  <dcterms:created xsi:type="dcterms:W3CDTF">2013-04-21T18:08:29Z</dcterms:created>
  <dcterms:modified xsi:type="dcterms:W3CDTF">2019-07-28T18:14:01Z</dcterms:modified>
</cp:coreProperties>
</file>