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Default Extension="gif" ContentType="image/gif"/>
  <Override PartName="/ppt/tags/tag44.xml" ContentType="application/vnd.openxmlformats-officedocument.presentationml.tags+xml"/>
  <Override PartName="/ppt/tags/tag5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61"/>
  </p:notesMasterIdLst>
  <p:handoutMasterIdLst>
    <p:handoutMasterId r:id="rId62"/>
  </p:handoutMasterIdLst>
  <p:sldIdLst>
    <p:sldId id="256" r:id="rId2"/>
    <p:sldId id="319" r:id="rId3"/>
    <p:sldId id="320" r:id="rId4"/>
    <p:sldId id="321" r:id="rId5"/>
    <p:sldId id="380" r:id="rId6"/>
    <p:sldId id="322" r:id="rId7"/>
    <p:sldId id="323" r:id="rId8"/>
    <p:sldId id="324" r:id="rId9"/>
    <p:sldId id="325" r:id="rId10"/>
    <p:sldId id="326" r:id="rId11"/>
    <p:sldId id="327" r:id="rId12"/>
    <p:sldId id="346" r:id="rId13"/>
    <p:sldId id="328" r:id="rId14"/>
    <p:sldId id="329" r:id="rId15"/>
    <p:sldId id="379" r:id="rId16"/>
    <p:sldId id="330" r:id="rId17"/>
    <p:sldId id="299" r:id="rId18"/>
    <p:sldId id="331" r:id="rId19"/>
    <p:sldId id="371" r:id="rId20"/>
    <p:sldId id="332" r:id="rId21"/>
    <p:sldId id="372" r:id="rId22"/>
    <p:sldId id="333" r:id="rId23"/>
    <p:sldId id="334" r:id="rId24"/>
    <p:sldId id="335" r:id="rId25"/>
    <p:sldId id="337" r:id="rId26"/>
    <p:sldId id="338" r:id="rId27"/>
    <p:sldId id="339" r:id="rId28"/>
    <p:sldId id="340" r:id="rId29"/>
    <p:sldId id="356" r:id="rId30"/>
    <p:sldId id="341" r:id="rId31"/>
    <p:sldId id="373" r:id="rId32"/>
    <p:sldId id="342" r:id="rId33"/>
    <p:sldId id="377" r:id="rId34"/>
    <p:sldId id="351" r:id="rId35"/>
    <p:sldId id="352" r:id="rId36"/>
    <p:sldId id="374" r:id="rId37"/>
    <p:sldId id="353" r:id="rId38"/>
    <p:sldId id="375" r:id="rId39"/>
    <p:sldId id="354" r:id="rId40"/>
    <p:sldId id="376" r:id="rId41"/>
    <p:sldId id="308" r:id="rId42"/>
    <p:sldId id="355" r:id="rId43"/>
    <p:sldId id="378" r:id="rId44"/>
    <p:sldId id="357" r:id="rId45"/>
    <p:sldId id="358" r:id="rId46"/>
    <p:sldId id="359" r:id="rId47"/>
    <p:sldId id="365" r:id="rId48"/>
    <p:sldId id="366" r:id="rId49"/>
    <p:sldId id="367" r:id="rId50"/>
    <p:sldId id="368" r:id="rId51"/>
    <p:sldId id="369" r:id="rId52"/>
    <p:sldId id="360" r:id="rId53"/>
    <p:sldId id="361" r:id="rId54"/>
    <p:sldId id="362" r:id="rId55"/>
    <p:sldId id="381" r:id="rId56"/>
    <p:sldId id="370" r:id="rId57"/>
    <p:sldId id="363" r:id="rId58"/>
    <p:sldId id="314" r:id="rId59"/>
    <p:sldId id="317" r:id="rId6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58" autoAdjust="0"/>
    <p:restoredTop sz="94630" autoAdjust="0"/>
  </p:normalViewPr>
  <p:slideViewPr>
    <p:cSldViewPr>
      <p:cViewPr varScale="1">
        <p:scale>
          <a:sx n="60" d="100"/>
          <a:sy n="60" d="100"/>
        </p:scale>
        <p:origin x="-9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86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endParaRPr lang="en-US"/>
          </a:p>
        </p:txBody>
      </p:sp>
      <p:sp>
        <p:nvSpPr>
          <p:cNvPr id="15257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endParaRPr lang="en-US"/>
          </a:p>
        </p:txBody>
      </p:sp>
      <p:sp>
        <p:nvSpPr>
          <p:cNvPr id="15258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endParaRPr lang="en-US"/>
          </a:p>
        </p:txBody>
      </p:sp>
      <p:sp>
        <p:nvSpPr>
          <p:cNvPr id="15258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fld id="{2AB8CAE5-3BBC-4B5F-A8A7-53F37E4BF473}"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166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endParaRPr lang="en-US"/>
          </a:p>
        </p:txBody>
      </p:sp>
      <p:sp>
        <p:nvSpPr>
          <p:cNvPr id="24166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endParaRPr lang="en-US"/>
          </a:p>
        </p:txBody>
      </p:sp>
      <p:sp>
        <p:nvSpPr>
          <p:cNvPr id="241668"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24166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167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endParaRPr lang="en-US"/>
          </a:p>
        </p:txBody>
      </p:sp>
      <p:sp>
        <p:nvSpPr>
          <p:cNvPr id="24167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fld id="{A3224FDC-AE75-4886-B7E7-E5F6A03D831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Bonnie Prince Charlie captured Edinburgh successfully, he was stopped at Culloden.</a:t>
            </a:r>
            <a:r>
              <a:rPr lang="en-US" baseline="0" dirty="0" smtClean="0"/>
              <a:t>  </a:t>
            </a:r>
            <a:r>
              <a:rPr lang="en-US" dirty="0" smtClean="0"/>
              <a:t>After</a:t>
            </a:r>
            <a:r>
              <a:rPr lang="en-US" baseline="0" dirty="0" smtClean="0"/>
              <a:t> Young Pretender put down, many executions of Scots by English.  </a:t>
            </a:r>
            <a:r>
              <a:rPr lang="en-US" dirty="0" smtClean="0"/>
              <a:t>Highlanders disarmed and forbidden from wearing kilt and tartan</a:t>
            </a:r>
            <a:endParaRPr lang="en-US" dirty="0"/>
          </a:p>
        </p:txBody>
      </p:sp>
      <p:sp>
        <p:nvSpPr>
          <p:cNvPr id="4" name="Slide Number Placeholder 3"/>
          <p:cNvSpPr>
            <a:spLocks noGrp="1"/>
          </p:cNvSpPr>
          <p:nvPr>
            <p:ph type="sldNum" sz="quarter" idx="10"/>
          </p:nvPr>
        </p:nvSpPr>
        <p:spPr/>
        <p:txBody>
          <a:bodyPr/>
          <a:lstStyle/>
          <a:p>
            <a:fld id="{A3224FDC-AE75-4886-B7E7-E5F6A03D8313}"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B33E67-3A1B-49FB-BB2E-5A681931B0D2}" type="slidenum">
              <a:rPr lang="en-US"/>
              <a:pPr/>
              <a:t>18</a:t>
            </a:fld>
            <a:endParaRPr lang="en-US"/>
          </a:p>
        </p:txBody>
      </p:sp>
      <p:sp>
        <p:nvSpPr>
          <p:cNvPr id="242690" name="Rectangle 2"/>
          <p:cNvSpPr>
            <a:spLocks noRot="1" noChangeArrowheads="1" noTextEdit="1"/>
          </p:cNvSpPr>
          <p:nvPr>
            <p:ph type="sldImg"/>
          </p:nvPr>
        </p:nvSpPr>
        <p:spPr>
          <a:ln/>
        </p:spPr>
      </p:sp>
      <p:sp>
        <p:nvSpPr>
          <p:cNvPr id="242691" name="Rectangle 3"/>
          <p:cNvSpPr>
            <a:spLocks noGrp="1" noChangeArrowheads="1"/>
          </p:cNvSpPr>
          <p:nvPr>
            <p:ph type="body" idx="1"/>
          </p:nvPr>
        </p:nvSpPr>
        <p:spPr/>
        <p:txBody>
          <a:bodyPr/>
          <a:lstStyle/>
          <a:p>
            <a:pPr>
              <a:buFontTx/>
              <a:buChar char="-"/>
            </a:pPr>
            <a:r>
              <a:rPr lang="en-US"/>
              <a:t>FW fired his servants and the royal fam helped themselves to their meals of meat and beer.</a:t>
            </a:r>
          </a:p>
          <a:p>
            <a:pPr>
              <a:buFontTx/>
              <a:buChar char="-"/>
            </a:pPr>
            <a:r>
              <a:rPr lang="en-US"/>
              <a:t>He was always faithful to his wife</a:t>
            </a:r>
          </a:p>
          <a:p>
            <a:pPr>
              <a:buFontTx/>
              <a:buChar char="-"/>
            </a:pPr>
            <a:r>
              <a:rPr lang="en-US"/>
              <a:t>He beat pretty much everyone – except his wife</a:t>
            </a:r>
          </a:p>
          <a:p>
            <a:pPr>
              <a:buFontTx/>
              <a:buChar char="-"/>
            </a:pPr>
            <a:r>
              <a:rPr lang="en-US"/>
              <a:t>He hated his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4DACC6-0CBB-4D14-9AF7-922C78960960}" type="slidenum">
              <a:rPr lang="en-US"/>
              <a:pPr/>
              <a:t>19</a:t>
            </a:fld>
            <a:endParaRPr lang="en-US"/>
          </a:p>
        </p:txBody>
      </p:sp>
      <p:sp>
        <p:nvSpPr>
          <p:cNvPr id="245762" name="Rectangle 2"/>
          <p:cNvSpPr>
            <a:spLocks noRo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224FDC-AE75-4886-B7E7-E5F6A03D8313}" type="slidenum">
              <a:rPr lang="en-US" smtClean="0"/>
              <a:pPr/>
              <a:t>48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27330"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r>
              <a:rPr lang="en-US"/>
              <a:t>Click to edit Master subtitle style</a:t>
            </a:r>
          </a:p>
        </p:txBody>
      </p:sp>
      <p:sp>
        <p:nvSpPr>
          <p:cNvPr id="227331" name="Rectangle 3"/>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227332" name="Rectangle 4"/>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227333" name="Rectangle 5"/>
          <p:cNvSpPr>
            <a:spLocks noGrp="1" noChangeArrowheads="1"/>
          </p:cNvSpPr>
          <p:nvPr>
            <p:ph type="sldNum" sz="quarter" idx="4"/>
          </p:nvPr>
        </p:nvSpPr>
        <p:spPr>
          <a:xfrm>
            <a:off x="6553200" y="6248400"/>
            <a:ext cx="1905000" cy="457200"/>
          </a:xfrm>
        </p:spPr>
        <p:txBody>
          <a:bodyPr/>
          <a:lstStyle>
            <a:lvl1pPr>
              <a:defRPr/>
            </a:lvl1pPr>
          </a:lstStyle>
          <a:p>
            <a:fld id="{3B91FB22-8BF6-478E-9559-A8E08B2FCAAD}" type="slidenum">
              <a:rPr lang="en-US"/>
              <a:pPr/>
              <a:t>‹#›</a:t>
            </a:fld>
            <a:endParaRPr lang="en-US"/>
          </a:p>
        </p:txBody>
      </p:sp>
      <p:grpSp>
        <p:nvGrpSpPr>
          <p:cNvPr id="227334" name="Group 6"/>
          <p:cNvGrpSpPr>
            <a:grpSpLocks/>
          </p:cNvGrpSpPr>
          <p:nvPr/>
        </p:nvGrpSpPr>
        <p:grpSpPr bwMode="auto">
          <a:xfrm>
            <a:off x="0" y="914400"/>
            <a:ext cx="8686800" cy="2514600"/>
            <a:chOff x="0" y="576"/>
            <a:chExt cx="5472" cy="1584"/>
          </a:xfrm>
        </p:grpSpPr>
        <p:sp>
          <p:nvSpPr>
            <p:cNvPr id="22733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eaLnBrk="1" hangingPunct="1"/>
              <a:endParaRPr lang="en-US"/>
            </a:p>
          </p:txBody>
        </p:sp>
        <p:sp>
          <p:nvSpPr>
            <p:cNvPr id="22733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22733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22733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endParaRPr lang="en-US"/>
            </a:p>
          </p:txBody>
        </p:sp>
        <p:sp>
          <p:nvSpPr>
            <p:cNvPr id="22733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endParaRPr lang="en-US"/>
            </a:p>
          </p:txBody>
        </p:sp>
      </p:grpSp>
      <p:sp>
        <p:nvSpPr>
          <p:cNvPr id="227340" name="Rectangle 12"/>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9A7405-6B49-4B69-93F8-91F91BEDB23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F8B1D2-F787-44AF-A88C-FE289AF1BE4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75A4ED-C580-43E5-ADDD-B8660A04844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82DE308-B085-4CEA-AC11-E61EEE7784A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1A5DC94-19A7-41CC-8394-ADCE1A3D216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85B8EEE-2F02-4293-999E-DF1D69BC019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8BB38F3-8E25-461D-92B7-BE70DF1E348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AC4BA83-CC6E-45C3-A30D-FBAABC8A58E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AF856E5-D6B5-4812-A222-73E6D49090C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C7D7209-483B-4359-884B-1AE107A2995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6306" name="Rectangle 2"/>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226307"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226308" name="Rectangle 4"/>
          <p:cNvSpPr>
            <a:spLocks noGrp="1" noChangeArrowheads="1"/>
          </p:cNvSpPr>
          <p:nvPr>
            <p:ph type="title"/>
          </p:nvPr>
        </p:nvSpPr>
        <p:spPr bwMode="auto">
          <a:xfrm>
            <a:off x="931863" y="96838"/>
            <a:ext cx="7158037" cy="14128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26309" name="Rectangle 5"/>
          <p:cNvSpPr>
            <a:spLocks noGrp="1" noChangeArrowheads="1"/>
          </p:cNvSpPr>
          <p:nvPr>
            <p:ph type="body" idx="1"/>
          </p:nvPr>
        </p:nvSpPr>
        <p:spPr bwMode="auto">
          <a:xfrm>
            <a:off x="949325" y="1981200"/>
            <a:ext cx="7661275"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6310" name="Rectangle 6"/>
          <p:cNvSpPr>
            <a:spLocks noGrp="1" noChangeArrowheads="1"/>
          </p:cNvSpPr>
          <p:nvPr>
            <p:ph type="dt" sz="half" idx="2"/>
          </p:nvPr>
        </p:nvSpPr>
        <p:spPr bwMode="auto">
          <a:xfrm>
            <a:off x="94615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p>
        </p:txBody>
      </p:sp>
      <p:sp>
        <p:nvSpPr>
          <p:cNvPr id="226311" name="Rectangle 7"/>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226312" name="Rectangle 8"/>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89F45154-B91E-4FDF-99CE-ECBC581F546D}" type="slidenum">
              <a:rPr lang="en-US"/>
              <a:pPr/>
              <a:t>‹#›</a:t>
            </a:fld>
            <a:endParaRPr lang="en-US"/>
          </a:p>
        </p:txBody>
      </p:sp>
      <p:sp>
        <p:nvSpPr>
          <p:cNvPr id="226313" name="Freeform 9"/>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endParaRPr lang="en-US"/>
          </a:p>
        </p:txBody>
      </p:sp>
      <p:sp>
        <p:nvSpPr>
          <p:cNvPr id="226314" name="Freeform 10"/>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fontAlgn="base">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fontAlgn="base">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fontAlgn="base">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fontAlgn="base">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File:J._G._Ziesenis_-_State_Portrait_of_Prince_William_V.jpg" TargetMode="Externa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3.jpeg"/><Relationship Id="rId5" Type="http://schemas.openxmlformats.org/officeDocument/2006/relationships/hyperlink" Target="http://en.wikipedia.org/wiki/File:Willem_v_(2).jpg" TargetMode="Externa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27.jpeg"/><Relationship Id="rId4" Type="http://schemas.openxmlformats.org/officeDocument/2006/relationships/hyperlink" Target="http://en.wikipedia.org/wiki/File:Langer_Kerl_James_Kirkland.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upload.wikimedia.org/wikipedia/commons/f/fa/Fall_of_Kolberg_in_1761.jpg"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5.xml.rels><?xml version="1.0" encoding="UTF-8" standalone="yes"?>
<Relationships xmlns="http://schemas.openxmlformats.org/package/2006/relationships"><Relationship Id="rId3" Type="http://schemas.openxmlformats.org/officeDocument/2006/relationships/hyperlink" Target="http://upload.wikimedia.org/wikipedia/commons/c/ce/Charles_VII.jpg" TargetMode="Externa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7.xml.rels><?xml version="1.0" encoding="UTF-8" standalone="yes"?>
<Relationships xmlns="http://schemas.openxmlformats.org/package/2006/relationships"><Relationship Id="rId3" Type="http://schemas.openxmlformats.org/officeDocument/2006/relationships/hyperlink" Target="http://upload.wikimedia.org/wikipedia/commons/0/01/Wenzel_Anton_Graf_von_Kaunitz.PNG" TargetMode="Externa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hyperlink" Target="http://upload.wikimedia.org/wikipedia/commons/7/7d/Marie_Antoinette_by_Joseph_Ducreux.jpg" TargetMode="Externa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44.jpeg"/></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hyperlink" Target="http://www.kronoskaf.com/syw/index.php?title=Image:Peter_III.jpg" TargetMode="External"/><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image" Target="../media/image47.jpeg"/><Relationship Id="rId5" Type="http://schemas.openxmlformats.org/officeDocument/2006/relationships/hyperlink" Target="http://www.kronoskaf.com/syw/index.php?title=Image:Elizabeth_Petrovna.jpg" TargetMode="External"/><Relationship Id="rId4" Type="http://schemas.openxmlformats.org/officeDocument/2006/relationships/image" Target="../media/image46.jpeg"/></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5.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51.jpeg"/></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53.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4.xml"/><Relationship Id="rId5" Type="http://schemas.openxmlformats.org/officeDocument/2006/relationships/image" Target="../media/image55.gif"/><Relationship Id="rId4" Type="http://schemas.openxmlformats.org/officeDocument/2006/relationships/image" Target="../media/image54.gif"/></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52.xml.rels><?xml version="1.0" encoding="UTF-8" standalone="yes"?>
<Relationships xmlns="http://schemas.openxmlformats.org/package/2006/relationships"><Relationship Id="rId3" Type="http://schemas.openxmlformats.org/officeDocument/2006/relationships/hyperlink" Target="http://images.google.com/hosted/life/f?q=jethro+tull+seed+drill&amp;prev=/images%3Fq%3Djethro%2Btull%2Bseed%2Bdrill%26hl%3Den%26rlz%3D1T4ADBS_enUS316US316%26um%3D1&amp;imgurl=43c9a13bf9d82649" TargetMode="External"/><Relationship Id="rId2" Type="http://schemas.openxmlformats.org/officeDocument/2006/relationships/slideLayout" Target="../slideLayouts/slideLayout2.xml"/><Relationship Id="rId1" Type="http://schemas.openxmlformats.org/officeDocument/2006/relationships/tags" Target="../tags/tag48.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53.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61.gif"/></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9.xml.rels><?xml version="1.0" encoding="UTF-8" standalone="yes"?>
<Relationships xmlns="http://schemas.openxmlformats.org/package/2006/relationships"><Relationship Id="rId8" Type="http://schemas.openxmlformats.org/officeDocument/2006/relationships/hyperlink" Target="http://www.wsu.edu/~dee/ENLIGHT/PRE.HTM" TargetMode="External"/><Relationship Id="rId3" Type="http://schemas.openxmlformats.org/officeDocument/2006/relationships/hyperlink" Target="http://www.newadvent.org/cathen/09371a.htm" TargetMode="External"/><Relationship Id="rId7" Type="http://schemas.openxmlformats.org/officeDocument/2006/relationships/hyperlink" Target="http://www.militaryheritage.com/7yrswar.htm" TargetMode="External"/><Relationship Id="rId2" Type="http://schemas.openxmlformats.org/officeDocument/2006/relationships/slideLayout" Target="../slideLayouts/slideLayout2.xml"/><Relationship Id="rId1" Type="http://schemas.openxmlformats.org/officeDocument/2006/relationships/tags" Target="../tags/tag54.xml"/><Relationship Id="rId6" Type="http://schemas.openxmlformats.org/officeDocument/2006/relationships/hyperlink" Target="http://www.newadvent.org/cathen/09662d.htm" TargetMode="External"/><Relationship Id="rId5" Type="http://schemas.openxmlformats.org/officeDocument/2006/relationships/hyperlink" Target="http://members.tripod.com/~Nevermore/CGREAT.HTM" TargetMode="External"/><Relationship Id="rId4" Type="http://schemas.openxmlformats.org/officeDocument/2006/relationships/hyperlink" Target="http://www.thenagain.info/webchron/WestEurope/FredGreat.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en-US" sz="5400" b="1"/>
              <a:t>Chapter 18</a:t>
            </a:r>
          </a:p>
        </p:txBody>
      </p:sp>
      <p:sp>
        <p:nvSpPr>
          <p:cNvPr id="2057" name="Rectangle 9"/>
          <p:cNvSpPr>
            <a:spLocks noGrp="1" noChangeArrowheads="1"/>
          </p:cNvSpPr>
          <p:nvPr>
            <p:ph type="subTitle" idx="1"/>
          </p:nvPr>
        </p:nvSpPr>
        <p:spPr>
          <a:xfrm>
            <a:off x="3200400" y="3810000"/>
            <a:ext cx="5105400" cy="2438400"/>
          </a:xfrm>
        </p:spPr>
        <p:txBody>
          <a:bodyPr/>
          <a:lstStyle/>
          <a:p>
            <a:r>
              <a:rPr lang="en-US" sz="4400" b="1">
                <a:latin typeface="Tw Cen MT Condensed" pitchFamily="34" charset="0"/>
              </a:rPr>
              <a:t>The Eighteenth Century:</a:t>
            </a:r>
          </a:p>
          <a:p>
            <a:r>
              <a:rPr lang="en-US" sz="2800" b="1" i="1">
                <a:latin typeface="Tw Cen MT Condensed" pitchFamily="34" charset="0"/>
              </a:rPr>
              <a:t>European States, International Wars, and Social Change</a:t>
            </a:r>
          </a:p>
        </p:txBody>
      </p:sp>
      <p:pic>
        <p:nvPicPr>
          <p:cNvPr id="2058" name="Picture 10" descr="Catherine the Great"/>
          <p:cNvPicPr>
            <a:picLocks noChangeAspect="1" noChangeArrowheads="1"/>
          </p:cNvPicPr>
          <p:nvPr/>
        </p:nvPicPr>
        <p:blipFill>
          <a:blip r:embed="rId3" cstate="print"/>
          <a:srcRect/>
          <a:stretch>
            <a:fillRect/>
          </a:stretch>
        </p:blipFill>
        <p:spPr bwMode="auto">
          <a:xfrm>
            <a:off x="609600" y="3124200"/>
            <a:ext cx="2341563" cy="3114675"/>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914400" y="304800"/>
            <a:ext cx="8229600" cy="1143000"/>
          </a:xfrm>
        </p:spPr>
        <p:txBody>
          <a:bodyPr/>
          <a:lstStyle/>
          <a:p>
            <a:r>
              <a:rPr lang="en-US" sz="3200" b="1" dirty="0"/>
              <a:t>Great Britain: </a:t>
            </a:r>
            <a:br>
              <a:rPr lang="en-US" sz="3200" b="1" dirty="0"/>
            </a:br>
            <a:r>
              <a:rPr lang="en-US" sz="3200" b="1" dirty="0"/>
              <a:t>King and Parliament</a:t>
            </a:r>
          </a:p>
        </p:txBody>
      </p:sp>
      <p:sp>
        <p:nvSpPr>
          <p:cNvPr id="125955" name="Rectangle 3"/>
          <p:cNvSpPr>
            <a:spLocks noGrp="1" noChangeArrowheads="1"/>
          </p:cNvSpPr>
          <p:nvPr>
            <p:ph type="body" idx="1"/>
          </p:nvPr>
        </p:nvSpPr>
        <p:spPr>
          <a:xfrm>
            <a:off x="2362200" y="1447800"/>
            <a:ext cx="6781800" cy="5410200"/>
          </a:xfrm>
        </p:spPr>
        <p:txBody>
          <a:bodyPr/>
          <a:lstStyle/>
          <a:p>
            <a:pPr marL="236538" indent="-236538">
              <a:lnSpc>
                <a:spcPct val="90000"/>
              </a:lnSpc>
            </a:pPr>
            <a:r>
              <a:rPr lang="en-US" sz="1800" dirty="0"/>
              <a:t>1714, last reigning Stuart monarch, </a:t>
            </a:r>
            <a:r>
              <a:rPr lang="en-US" sz="1800" b="1" dirty="0"/>
              <a:t>Queen Anne</a:t>
            </a:r>
            <a:r>
              <a:rPr lang="en-US" sz="1800" dirty="0"/>
              <a:t> dies</a:t>
            </a:r>
          </a:p>
          <a:p>
            <a:pPr marL="236538" indent="-236538">
              <a:lnSpc>
                <a:spcPct val="90000"/>
              </a:lnSpc>
            </a:pPr>
            <a:r>
              <a:rPr lang="en-US" sz="1800" dirty="0"/>
              <a:t>Parliament’s </a:t>
            </a:r>
            <a:r>
              <a:rPr lang="en-US" sz="1800" b="1" dirty="0"/>
              <a:t>Act of Settlement of 1701</a:t>
            </a:r>
            <a:r>
              <a:rPr lang="en-US" sz="1800" dirty="0"/>
              <a:t> secured succession of a Protestant, not the other Catholic Stuarts</a:t>
            </a:r>
          </a:p>
          <a:p>
            <a:pPr marL="236538" indent="-236538">
              <a:lnSpc>
                <a:spcPct val="90000"/>
              </a:lnSpc>
            </a:pPr>
            <a:r>
              <a:rPr lang="en-US" sz="1800" b="1" dirty="0"/>
              <a:t>German House of Hanover</a:t>
            </a:r>
            <a:r>
              <a:rPr lang="en-US" sz="1800" dirty="0"/>
              <a:t>, came to rule England in personage of </a:t>
            </a:r>
            <a:r>
              <a:rPr lang="en-US" sz="1800" b="1" dirty="0"/>
              <a:t>George I</a:t>
            </a:r>
          </a:p>
          <a:p>
            <a:pPr marL="574675" lvl="1" indent="-176213">
              <a:lnSpc>
                <a:spcPct val="90000"/>
              </a:lnSpc>
            </a:pPr>
            <a:r>
              <a:rPr lang="en-US" sz="1600" dirty="0"/>
              <a:t>George I (1714-1727) didn’t even speak English!</a:t>
            </a:r>
          </a:p>
          <a:p>
            <a:pPr marL="574675" lvl="1" indent="-176213">
              <a:lnSpc>
                <a:spcPct val="90000"/>
              </a:lnSpc>
            </a:pPr>
            <a:r>
              <a:rPr lang="en-US" sz="1600" dirty="0"/>
              <a:t>Increased power of his ministers</a:t>
            </a:r>
          </a:p>
          <a:p>
            <a:pPr marL="574675" lvl="1" indent="-176213">
              <a:lnSpc>
                <a:spcPct val="90000"/>
              </a:lnSpc>
            </a:pPr>
            <a:r>
              <a:rPr lang="en-US" sz="1600" dirty="0"/>
              <a:t>Successor </a:t>
            </a:r>
            <a:r>
              <a:rPr lang="en-US" sz="1600" b="1" dirty="0"/>
              <a:t>George II</a:t>
            </a:r>
            <a:r>
              <a:rPr lang="en-US" sz="1600" dirty="0"/>
              <a:t> (1727-1760) didn’t understand the English government either</a:t>
            </a:r>
          </a:p>
          <a:p>
            <a:pPr marL="574675" lvl="1" indent="-176213">
              <a:lnSpc>
                <a:spcPct val="90000"/>
              </a:lnSpc>
            </a:pPr>
            <a:r>
              <a:rPr lang="en-US" sz="1600" dirty="0"/>
              <a:t>Increased role of cabinet system in British government</a:t>
            </a:r>
          </a:p>
          <a:p>
            <a:pPr marL="236538" indent="-236538">
              <a:lnSpc>
                <a:spcPct val="90000"/>
              </a:lnSpc>
            </a:pPr>
            <a:r>
              <a:rPr lang="en-US" sz="1800" dirty="0"/>
              <a:t>Civil War?</a:t>
            </a:r>
          </a:p>
          <a:p>
            <a:pPr marL="574675" lvl="1" indent="-176213">
              <a:lnSpc>
                <a:spcPct val="90000"/>
              </a:lnSpc>
            </a:pPr>
            <a:r>
              <a:rPr lang="en-US" sz="1600" dirty="0"/>
              <a:t>German king repulsive to some, who also feared the growing power of the businessmen and London merchants in Parliament</a:t>
            </a:r>
          </a:p>
          <a:p>
            <a:pPr marL="574675" lvl="1" indent="-176213">
              <a:lnSpc>
                <a:spcPct val="90000"/>
              </a:lnSpc>
            </a:pPr>
            <a:r>
              <a:rPr lang="en-US" sz="1600" dirty="0"/>
              <a:t>Sought to reestablish the Stuarts under James II’s son James III (</a:t>
            </a:r>
            <a:r>
              <a:rPr lang="en-US" sz="1600" dirty="0" err="1"/>
              <a:t>Jacobites</a:t>
            </a:r>
            <a:r>
              <a:rPr lang="en-US" sz="1600" dirty="0"/>
              <a:t>)</a:t>
            </a:r>
          </a:p>
          <a:p>
            <a:pPr marL="574675" lvl="1" indent="-176213">
              <a:lnSpc>
                <a:spcPct val="90000"/>
              </a:lnSpc>
            </a:pPr>
            <a:r>
              <a:rPr lang="en-US" sz="1600" dirty="0"/>
              <a:t>“The Pretender” launched an unsuccessful rebellion from Scotland (1715</a:t>
            </a:r>
            <a:r>
              <a:rPr lang="en-US" sz="1600" dirty="0" smtClean="0"/>
              <a:t>) with help of Highlanders</a:t>
            </a:r>
            <a:endParaRPr lang="en-US" sz="1600" dirty="0"/>
          </a:p>
          <a:p>
            <a:pPr marL="574675" lvl="1" indent="-176213">
              <a:lnSpc>
                <a:spcPct val="90000"/>
              </a:lnSpc>
            </a:pPr>
            <a:r>
              <a:rPr lang="en-US" sz="1600" dirty="0"/>
              <a:t>His son, Bonnie Prince Charlie tried in 1745, ultimately failing and provoking a serious smack-down in </a:t>
            </a:r>
            <a:r>
              <a:rPr lang="en-US" sz="1600" dirty="0" smtClean="0"/>
              <a:t>Scotland at Culloden (1746), solidifying </a:t>
            </a:r>
            <a:r>
              <a:rPr lang="en-US" sz="1600" dirty="0"/>
              <a:t>Parliament’s hold on British government under George </a:t>
            </a:r>
            <a:r>
              <a:rPr lang="en-US" sz="1600" dirty="0" smtClean="0"/>
              <a:t>II and very harsh treatment for the Scottish Highlanders.</a:t>
            </a:r>
            <a:endParaRPr lang="en-US" sz="1600" dirty="0"/>
          </a:p>
        </p:txBody>
      </p:sp>
      <p:pic>
        <p:nvPicPr>
          <p:cNvPr id="135173" name="Picture 1029" descr="PG%20939"/>
          <p:cNvPicPr>
            <a:picLocks noChangeAspect="1" noChangeArrowheads="1"/>
          </p:cNvPicPr>
          <p:nvPr/>
        </p:nvPicPr>
        <p:blipFill>
          <a:blip r:embed="rId4" cstate="print"/>
          <a:srcRect/>
          <a:stretch>
            <a:fillRect/>
          </a:stretch>
        </p:blipFill>
        <p:spPr bwMode="auto">
          <a:xfrm>
            <a:off x="0" y="1447800"/>
            <a:ext cx="2352675" cy="3657600"/>
          </a:xfrm>
          <a:prstGeom prst="rect">
            <a:avLst/>
          </a:prstGeom>
          <a:noFill/>
        </p:spPr>
      </p:pic>
      <p:pic>
        <p:nvPicPr>
          <p:cNvPr id="135174" name="Picture 1030" descr="georgeI"/>
          <p:cNvPicPr>
            <a:picLocks noChangeAspect="1" noChangeArrowheads="1"/>
          </p:cNvPicPr>
          <p:nvPr/>
        </p:nvPicPr>
        <p:blipFill>
          <a:blip r:embed="rId5" cstate="print"/>
          <a:srcRect/>
          <a:stretch>
            <a:fillRect/>
          </a:stretch>
        </p:blipFill>
        <p:spPr bwMode="auto">
          <a:xfrm>
            <a:off x="0" y="5105400"/>
            <a:ext cx="1069975" cy="1447800"/>
          </a:xfrm>
          <a:prstGeom prst="rect">
            <a:avLst/>
          </a:prstGeom>
          <a:noFill/>
        </p:spPr>
      </p:pic>
      <p:pic>
        <p:nvPicPr>
          <p:cNvPr id="135175" name="Picture 1031" descr="George_ii_england"/>
          <p:cNvPicPr>
            <a:picLocks noChangeAspect="1" noChangeArrowheads="1"/>
          </p:cNvPicPr>
          <p:nvPr/>
        </p:nvPicPr>
        <p:blipFill>
          <a:blip r:embed="rId6" cstate="print"/>
          <a:srcRect/>
          <a:stretch>
            <a:fillRect/>
          </a:stretch>
        </p:blipFill>
        <p:spPr bwMode="auto">
          <a:xfrm>
            <a:off x="1066800" y="5105400"/>
            <a:ext cx="1323975" cy="1447800"/>
          </a:xfrm>
          <a:prstGeom prst="rect">
            <a:avLst/>
          </a:prstGeom>
          <a:noFill/>
        </p:spPr>
      </p:pic>
      <p:sp>
        <p:nvSpPr>
          <p:cNvPr id="135176" name="AutoShape 1032"/>
          <p:cNvSpPr>
            <a:spLocks noChangeArrowheads="1"/>
          </p:cNvSpPr>
          <p:nvPr/>
        </p:nvSpPr>
        <p:spPr bwMode="auto">
          <a:xfrm>
            <a:off x="1447800" y="3581400"/>
            <a:ext cx="914400" cy="1600200"/>
          </a:xfrm>
          <a:prstGeom prst="wedgeRoundRectCallout">
            <a:avLst>
              <a:gd name="adj1" fmla="val -60417"/>
              <a:gd name="adj2" fmla="val 85319"/>
              <a:gd name="adj3" fmla="val 16667"/>
            </a:avLst>
          </a:prstGeom>
          <a:solidFill>
            <a:schemeClr val="accent1"/>
          </a:solidFill>
          <a:ln w="9525">
            <a:solidFill>
              <a:schemeClr val="tx1"/>
            </a:solidFill>
            <a:miter lim="800000"/>
            <a:headEnd type="none" w="sm" len="sm"/>
            <a:tailEnd type="none" w="sm" len="sm"/>
          </a:ln>
          <a:effectLst/>
        </p:spPr>
        <p:txBody>
          <a:bodyPr/>
          <a:lstStyle/>
          <a:p>
            <a:pPr algn="ctr"/>
            <a:r>
              <a:rPr lang="en-US" sz="1200"/>
              <a:t>I must say, George…Anne made a much hotter monarch </a:t>
            </a:r>
          </a:p>
        </p:txBody>
      </p:sp>
      <p:sp>
        <p:nvSpPr>
          <p:cNvPr id="135177" name="AutoShape 1033"/>
          <p:cNvSpPr>
            <a:spLocks noChangeArrowheads="1"/>
          </p:cNvSpPr>
          <p:nvPr/>
        </p:nvSpPr>
        <p:spPr bwMode="auto">
          <a:xfrm>
            <a:off x="685800" y="4800600"/>
            <a:ext cx="685800" cy="533400"/>
          </a:xfrm>
          <a:prstGeom prst="cloudCallout">
            <a:avLst>
              <a:gd name="adj1" fmla="val -64352"/>
              <a:gd name="adj2" fmla="val 57440"/>
            </a:avLst>
          </a:prstGeom>
          <a:solidFill>
            <a:schemeClr val="accent1"/>
          </a:solidFill>
          <a:ln w="9525">
            <a:solidFill>
              <a:schemeClr val="tx1"/>
            </a:solidFill>
            <a:round/>
            <a:headEnd type="none" w="sm" len="sm"/>
            <a:tailEnd type="none" w="sm" len="sm"/>
          </a:ln>
          <a:effectLst/>
        </p:spPr>
        <p:txBody>
          <a:bodyPr/>
          <a:lstStyle/>
          <a:p>
            <a:pPr algn="ctr"/>
            <a:r>
              <a:rPr lang="en-US" sz="1400"/>
              <a:t>Ya.</a:t>
            </a:r>
          </a:p>
        </p:txBody>
      </p:sp>
      <p:sp>
        <p:nvSpPr>
          <p:cNvPr id="135178" name="Text Box 1034"/>
          <p:cNvSpPr txBox="1">
            <a:spLocks noChangeArrowheads="1"/>
          </p:cNvSpPr>
          <p:nvPr/>
        </p:nvSpPr>
        <p:spPr bwMode="auto">
          <a:xfrm>
            <a:off x="0" y="6553200"/>
            <a:ext cx="2667000" cy="304800"/>
          </a:xfrm>
          <a:prstGeom prst="rect">
            <a:avLst/>
          </a:prstGeom>
          <a:noFill/>
          <a:ln w="9525">
            <a:noFill/>
            <a:miter lim="800000"/>
            <a:headEnd type="none" w="sm" len="sm"/>
            <a:tailEnd type="none" w="sm" len="sm"/>
          </a:ln>
          <a:effectLst/>
        </p:spPr>
        <p:txBody>
          <a:bodyPr>
            <a:spAutoFit/>
          </a:bodyPr>
          <a:lstStyle/>
          <a:p>
            <a:pPr>
              <a:spcBef>
                <a:spcPct val="50000"/>
              </a:spcBef>
            </a:pPr>
            <a:r>
              <a:rPr lang="en-US" sz="1400"/>
              <a:t>Anne and the “Large Germans”</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914400" y="0"/>
            <a:ext cx="8001000" cy="1371600"/>
          </a:xfrm>
        </p:spPr>
        <p:txBody>
          <a:bodyPr/>
          <a:lstStyle/>
          <a:p>
            <a:r>
              <a:rPr lang="en-US" sz="3600" b="1"/>
              <a:t>Great Britain: Walpole</a:t>
            </a:r>
          </a:p>
        </p:txBody>
      </p:sp>
      <p:sp>
        <p:nvSpPr>
          <p:cNvPr id="126979" name="Rectangle 3"/>
          <p:cNvSpPr>
            <a:spLocks noGrp="1" noChangeArrowheads="1"/>
          </p:cNvSpPr>
          <p:nvPr>
            <p:ph type="body" idx="1"/>
          </p:nvPr>
        </p:nvSpPr>
        <p:spPr>
          <a:xfrm>
            <a:off x="3048000" y="1524000"/>
            <a:ext cx="6096000" cy="5334000"/>
          </a:xfrm>
        </p:spPr>
        <p:txBody>
          <a:bodyPr/>
          <a:lstStyle/>
          <a:p>
            <a:pPr marL="280988" indent="-280988">
              <a:lnSpc>
                <a:spcPct val="80000"/>
              </a:lnSpc>
            </a:pPr>
            <a:r>
              <a:rPr lang="en-US" sz="2000" b="1" dirty="0"/>
              <a:t>Robert Walpole</a:t>
            </a:r>
            <a:r>
              <a:rPr lang="en-US" sz="2000" dirty="0"/>
              <a:t> - </a:t>
            </a:r>
            <a:r>
              <a:rPr lang="en-US" sz="2000" b="1" dirty="0"/>
              <a:t>first Prime Minister (</a:t>
            </a:r>
            <a:r>
              <a:rPr lang="en-US" sz="2000" dirty="0"/>
              <a:t>1721-1747) taking over after a financial investment scandal </a:t>
            </a:r>
          </a:p>
          <a:p>
            <a:pPr marL="280988" indent="-280988">
              <a:lnSpc>
                <a:spcPct val="80000"/>
              </a:lnSpc>
            </a:pPr>
            <a:r>
              <a:rPr lang="en-US" sz="2000" dirty="0"/>
              <a:t>England’s parliamentary government was able to levy taxes effectively, so they recovered far better than France</a:t>
            </a:r>
          </a:p>
          <a:p>
            <a:pPr marL="280988" indent="-280988">
              <a:lnSpc>
                <a:spcPct val="80000"/>
              </a:lnSpc>
            </a:pPr>
            <a:r>
              <a:rPr lang="en-US" sz="2000" dirty="0"/>
              <a:t>Walpole: </a:t>
            </a:r>
            <a:r>
              <a:rPr lang="en-US" sz="2000" b="1" i="1" dirty="0" err="1"/>
              <a:t>quieta</a:t>
            </a:r>
            <a:r>
              <a:rPr lang="en-US" sz="2000" b="1" i="1" dirty="0"/>
              <a:t> non </a:t>
            </a:r>
            <a:r>
              <a:rPr lang="en-US" sz="2000" b="1" i="1" dirty="0" err="1"/>
              <a:t>movere</a:t>
            </a:r>
            <a:r>
              <a:rPr lang="en-US" sz="2000" i="1" dirty="0"/>
              <a:t> </a:t>
            </a:r>
            <a:r>
              <a:rPr lang="en-US" sz="2000" dirty="0"/>
              <a:t>(“let sleeping dogs lie”)</a:t>
            </a:r>
          </a:p>
          <a:p>
            <a:pPr marL="693738" lvl="1" indent="-298450">
              <a:lnSpc>
                <a:spcPct val="80000"/>
              </a:lnSpc>
            </a:pPr>
            <a:r>
              <a:rPr lang="en-US" sz="1800" dirty="0"/>
              <a:t>Avoided unpopular issues</a:t>
            </a:r>
          </a:p>
          <a:p>
            <a:pPr marL="693738" lvl="1" indent="-298450">
              <a:lnSpc>
                <a:spcPct val="80000"/>
              </a:lnSpc>
            </a:pPr>
            <a:r>
              <a:rPr lang="en-US" sz="1800" dirty="0"/>
              <a:t>Chose cabinet members loyal to majority and to him</a:t>
            </a:r>
          </a:p>
          <a:p>
            <a:pPr marL="693738" lvl="1" indent="-298450">
              <a:lnSpc>
                <a:spcPct val="80000"/>
              </a:lnSpc>
            </a:pPr>
            <a:r>
              <a:rPr lang="en-US" sz="1800" dirty="0"/>
              <a:t>Avoided more taxes by avoiding war - at least until 1739</a:t>
            </a:r>
          </a:p>
          <a:p>
            <a:pPr marL="852488" lvl="2" indent="-169863">
              <a:lnSpc>
                <a:spcPct val="80000"/>
              </a:lnSpc>
            </a:pPr>
            <a:r>
              <a:rPr lang="en-US" sz="1700" b="1" dirty="0"/>
              <a:t>War of Jenkins’s Ear</a:t>
            </a:r>
            <a:r>
              <a:rPr lang="en-US" sz="1700" dirty="0"/>
              <a:t> (1739-42) morphed into a full-scale set of world-wide conflicts involving all of Europe collectively known as the </a:t>
            </a:r>
            <a:r>
              <a:rPr lang="en-US" sz="1700" b="1" dirty="0"/>
              <a:t>War of Austrian Succession </a:t>
            </a:r>
            <a:r>
              <a:rPr lang="en-US" sz="1700" dirty="0"/>
              <a:t>and the </a:t>
            </a:r>
            <a:r>
              <a:rPr lang="en-US" sz="1700" b="1" dirty="0"/>
              <a:t>Seven Years’ War.</a:t>
            </a:r>
          </a:p>
          <a:p>
            <a:pPr marL="852488" lvl="2" indent="-169863">
              <a:lnSpc>
                <a:spcPct val="80000"/>
              </a:lnSpc>
            </a:pPr>
            <a:r>
              <a:rPr lang="en-US" sz="1700" dirty="0"/>
              <a:t>Conflicts were about 2 issues: </a:t>
            </a:r>
            <a:r>
              <a:rPr lang="en-US" sz="1700" b="1" dirty="0"/>
              <a:t>French-British rivalry for trade, colonies and sea power</a:t>
            </a:r>
            <a:r>
              <a:rPr lang="en-US" sz="1700" dirty="0"/>
              <a:t> AND </a:t>
            </a:r>
            <a:r>
              <a:rPr lang="en-US" sz="1700" b="1" dirty="0"/>
              <a:t>Prussian-Austrian rivalry for territory and military power</a:t>
            </a:r>
            <a:endParaRPr lang="en-US" sz="1700" dirty="0"/>
          </a:p>
        </p:txBody>
      </p:sp>
      <p:pic>
        <p:nvPicPr>
          <p:cNvPr id="150539" name="Picture 1035" descr="Sir-Robert-Walpole-1676-1745"/>
          <p:cNvPicPr>
            <a:picLocks noChangeAspect="1" noChangeArrowheads="1"/>
          </p:cNvPicPr>
          <p:nvPr/>
        </p:nvPicPr>
        <p:blipFill>
          <a:blip r:embed="rId3" cstate="print"/>
          <a:srcRect/>
          <a:stretch>
            <a:fillRect/>
          </a:stretch>
        </p:blipFill>
        <p:spPr bwMode="auto">
          <a:xfrm>
            <a:off x="0" y="1676400"/>
            <a:ext cx="3021013" cy="3657600"/>
          </a:xfrm>
          <a:prstGeom prst="rect">
            <a:avLst/>
          </a:prstGeom>
          <a:noFill/>
        </p:spPr>
      </p:pic>
      <p:sp>
        <p:nvSpPr>
          <p:cNvPr id="150540" name="Text Box 1036"/>
          <p:cNvSpPr txBox="1">
            <a:spLocks noChangeArrowheads="1"/>
          </p:cNvSpPr>
          <p:nvPr/>
        </p:nvSpPr>
        <p:spPr bwMode="auto">
          <a:xfrm>
            <a:off x="0" y="5334000"/>
            <a:ext cx="2971800" cy="825500"/>
          </a:xfrm>
          <a:prstGeom prst="rect">
            <a:avLst/>
          </a:prstGeom>
          <a:noFill/>
          <a:ln w="9525">
            <a:noFill/>
            <a:miter lim="800000"/>
            <a:headEnd type="none" w="sm" len="sm"/>
            <a:tailEnd type="none" w="sm" len="sm"/>
          </a:ln>
          <a:effectLst/>
        </p:spPr>
        <p:txBody>
          <a:bodyPr>
            <a:spAutoFit/>
          </a:bodyPr>
          <a:lstStyle/>
          <a:p>
            <a:pPr algn="r">
              <a:spcBef>
                <a:spcPct val="50000"/>
              </a:spcBef>
            </a:pPr>
            <a:r>
              <a:rPr lang="en-US" sz="1600"/>
              <a:t>Walpole: First PM – and keeper of luscious, salon locks.</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26"/>
          <p:cNvSpPr>
            <a:spLocks noGrp="1" noChangeArrowheads="1"/>
          </p:cNvSpPr>
          <p:nvPr>
            <p:ph type="title"/>
          </p:nvPr>
        </p:nvSpPr>
        <p:spPr>
          <a:xfrm>
            <a:off x="914400" y="0"/>
            <a:ext cx="8001000" cy="1371600"/>
          </a:xfrm>
        </p:spPr>
        <p:txBody>
          <a:bodyPr/>
          <a:lstStyle/>
          <a:p>
            <a:r>
              <a:rPr lang="en-US" b="1" dirty="0"/>
              <a:t>Jenkins’s Ear (?)</a:t>
            </a:r>
          </a:p>
        </p:txBody>
      </p:sp>
      <p:pic>
        <p:nvPicPr>
          <p:cNvPr id="147462" name="Picture 1030" descr="51244794"/>
          <p:cNvPicPr>
            <a:picLocks noChangeAspect="1" noChangeArrowheads="1"/>
          </p:cNvPicPr>
          <p:nvPr/>
        </p:nvPicPr>
        <p:blipFill>
          <a:blip r:embed="rId3" cstate="print"/>
          <a:srcRect/>
          <a:stretch>
            <a:fillRect/>
          </a:stretch>
        </p:blipFill>
        <p:spPr bwMode="auto">
          <a:xfrm>
            <a:off x="1219200" y="1512888"/>
            <a:ext cx="7315200" cy="5345112"/>
          </a:xfrm>
          <a:prstGeom prst="rect">
            <a:avLst/>
          </a:prstGeom>
          <a:noFill/>
        </p:spPr>
      </p:pic>
      <p:sp>
        <p:nvSpPr>
          <p:cNvPr id="147463" name="AutoShape 1031"/>
          <p:cNvSpPr>
            <a:spLocks noChangeArrowheads="1"/>
          </p:cNvSpPr>
          <p:nvPr/>
        </p:nvSpPr>
        <p:spPr bwMode="auto">
          <a:xfrm>
            <a:off x="0" y="1447800"/>
            <a:ext cx="1905000" cy="838200"/>
          </a:xfrm>
          <a:prstGeom prst="wedgeRoundRectCallout">
            <a:avLst>
              <a:gd name="adj1" fmla="val 77425"/>
              <a:gd name="adj2" fmla="val 206640"/>
              <a:gd name="adj3" fmla="val 16667"/>
            </a:avLst>
          </a:prstGeom>
          <a:solidFill>
            <a:schemeClr val="accent1"/>
          </a:solidFill>
          <a:ln w="9525">
            <a:solidFill>
              <a:schemeClr val="tx1"/>
            </a:solidFill>
            <a:miter lim="800000"/>
            <a:headEnd type="none" w="sm" len="sm"/>
            <a:tailEnd type="none" w="sm" len="sm"/>
          </a:ln>
          <a:effectLst/>
        </p:spPr>
        <p:txBody>
          <a:bodyPr/>
          <a:lstStyle/>
          <a:p>
            <a:pPr algn="ctr" eaLnBrk="1" hangingPunct="1">
              <a:spcBef>
                <a:spcPct val="20000"/>
              </a:spcBef>
            </a:pPr>
            <a:r>
              <a:rPr lang="en-US" sz="1600" b="1" dirty="0" smtClean="0">
                <a:latin typeface="Tahoma" charset="0"/>
              </a:rPr>
              <a:t>OH! PUT </a:t>
            </a:r>
            <a:r>
              <a:rPr lang="en-US" sz="1600" b="1" dirty="0">
                <a:latin typeface="Tahoma" charset="0"/>
              </a:rPr>
              <a:t>THAT BLASTED EAR AWAY!!</a:t>
            </a:r>
          </a:p>
        </p:txBody>
      </p:sp>
      <p:sp>
        <p:nvSpPr>
          <p:cNvPr id="147464" name="AutoShape 1032"/>
          <p:cNvSpPr>
            <a:spLocks noChangeArrowheads="1"/>
          </p:cNvSpPr>
          <p:nvPr/>
        </p:nvSpPr>
        <p:spPr bwMode="auto">
          <a:xfrm>
            <a:off x="4267200" y="1371600"/>
            <a:ext cx="1676400" cy="609600"/>
          </a:xfrm>
          <a:prstGeom prst="wedgeRoundRectCallout">
            <a:avLst>
              <a:gd name="adj1" fmla="val -73106"/>
              <a:gd name="adj2" fmla="val 197134"/>
              <a:gd name="adj3" fmla="val 16667"/>
            </a:avLst>
          </a:prstGeom>
          <a:solidFill>
            <a:schemeClr val="accent1"/>
          </a:solidFill>
          <a:ln w="9525">
            <a:solidFill>
              <a:schemeClr val="tx1"/>
            </a:solidFill>
            <a:miter lim="800000"/>
            <a:headEnd type="none" w="sm" len="sm"/>
            <a:tailEnd type="none" w="sm" len="sm"/>
          </a:ln>
          <a:effectLst/>
        </p:spPr>
        <p:txBody>
          <a:bodyPr/>
          <a:lstStyle/>
          <a:p>
            <a:pPr algn="ctr" eaLnBrk="1" hangingPunct="1">
              <a:spcBef>
                <a:spcPct val="20000"/>
              </a:spcBef>
            </a:pPr>
            <a:r>
              <a:rPr lang="en-US" sz="2400">
                <a:latin typeface="Tahoma" charset="0"/>
              </a:rPr>
              <a:t>‘</a:t>
            </a:r>
            <a:r>
              <a:rPr lang="en-US" sz="2400" i="1">
                <a:latin typeface="Tahoma" charset="0"/>
              </a:rPr>
              <a:t>Ear</a:t>
            </a:r>
            <a:r>
              <a:rPr lang="en-US" sz="2400">
                <a:latin typeface="Tahoma" charset="0"/>
              </a:rPr>
              <a:t> it is!</a:t>
            </a:r>
          </a:p>
        </p:txBody>
      </p:sp>
      <p:sp>
        <p:nvSpPr>
          <p:cNvPr id="8" name="Rounded Rectangular Callout 7"/>
          <p:cNvSpPr/>
          <p:nvPr/>
        </p:nvSpPr>
        <p:spPr bwMode="auto">
          <a:xfrm>
            <a:off x="6629400" y="1295400"/>
            <a:ext cx="914400" cy="1143000"/>
          </a:xfrm>
          <a:prstGeom prst="wedgeRoundRectCallout">
            <a:avLst>
              <a:gd name="adj1" fmla="val 60524"/>
              <a:gd name="adj2" fmla="val 85949"/>
              <a:gd name="adj3" fmla="val 16667"/>
            </a:avLst>
          </a:prstGeom>
          <a:solidFill>
            <a:schemeClr val="accent1"/>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I’m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charset="0"/>
              </a:rPr>
              <a:t>gonna</a:t>
            </a:r>
            <a:r>
              <a:rPr kumimoji="0" lang="en-US" sz="1800" b="1" i="0" u="none" strike="noStrike" cap="none" normalizeH="0" baseline="0" dirty="0" smtClean="0">
                <a:ln>
                  <a:noFill/>
                </a:ln>
                <a:solidFill>
                  <a:schemeClr val="tx1"/>
                </a:solidFill>
                <a:effectLst/>
                <a:latin typeface="Arial" charset="0"/>
              </a:rPr>
              <a:t>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hurl.</a:t>
            </a:r>
          </a:p>
        </p:txBody>
      </p:sp>
      <p:sp>
        <p:nvSpPr>
          <p:cNvPr id="9" name="TextBox 8"/>
          <p:cNvSpPr txBox="1"/>
          <p:nvPr/>
        </p:nvSpPr>
        <p:spPr>
          <a:xfrm>
            <a:off x="0" y="2362200"/>
            <a:ext cx="1219200" cy="4185761"/>
          </a:xfrm>
          <a:prstGeom prst="rect">
            <a:avLst/>
          </a:prstGeom>
          <a:noFill/>
        </p:spPr>
        <p:txBody>
          <a:bodyPr wrap="square" rtlCol="0">
            <a:spAutoFit/>
          </a:bodyPr>
          <a:lstStyle/>
          <a:p>
            <a:pPr algn="r"/>
            <a:r>
              <a:rPr lang="en-US" sz="1400" dirty="0" smtClean="0"/>
              <a:t>Captain Robert Jenkins displays his severed ear to members of the House of Commons.  The Spanish allegedly removed it after capturing Jenkins’ ship violating provisions of the Treaty of Utrecht.</a:t>
            </a:r>
            <a:endParaRPr lang="en-US" sz="1400" dirty="0"/>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914400" y="0"/>
            <a:ext cx="8001000" cy="1371600"/>
          </a:xfrm>
        </p:spPr>
        <p:txBody>
          <a:bodyPr/>
          <a:lstStyle/>
          <a:p>
            <a:r>
              <a:rPr lang="en-US" sz="3600" b="1"/>
              <a:t>Great Britain: The Pitts</a:t>
            </a:r>
          </a:p>
        </p:txBody>
      </p:sp>
      <p:sp>
        <p:nvSpPr>
          <p:cNvPr id="128003" name="Rectangle 3"/>
          <p:cNvSpPr>
            <a:spLocks noGrp="1" noChangeArrowheads="1"/>
          </p:cNvSpPr>
          <p:nvPr>
            <p:ph type="body" idx="1"/>
          </p:nvPr>
        </p:nvSpPr>
        <p:spPr>
          <a:xfrm>
            <a:off x="1219200" y="1447800"/>
            <a:ext cx="7924800" cy="5410200"/>
          </a:xfrm>
        </p:spPr>
        <p:txBody>
          <a:bodyPr/>
          <a:lstStyle/>
          <a:p>
            <a:pPr marL="280988" indent="-280988">
              <a:lnSpc>
                <a:spcPct val="90000"/>
              </a:lnSpc>
            </a:pPr>
            <a:r>
              <a:rPr lang="en-US" sz="2200"/>
              <a:t>Growing</a:t>
            </a:r>
            <a:r>
              <a:rPr lang="en-US" sz="2200" b="1"/>
              <a:t> </a:t>
            </a:r>
            <a:r>
              <a:rPr lang="en-US" sz="2200"/>
              <a:t>merchant-business class wanted to pursue the wars for empire, as they would benefit directly</a:t>
            </a:r>
          </a:p>
          <a:p>
            <a:pPr marL="280988" indent="-280988">
              <a:lnSpc>
                <a:spcPct val="90000"/>
              </a:lnSpc>
            </a:pPr>
            <a:r>
              <a:rPr lang="en-US" sz="2200"/>
              <a:t>Changing tide brought in a new prime minister, </a:t>
            </a:r>
            <a:r>
              <a:rPr lang="en-US" sz="2200" b="1"/>
              <a:t>William Pitt the Elder</a:t>
            </a:r>
            <a:r>
              <a:rPr lang="en-US" sz="2200"/>
              <a:t> in 1757</a:t>
            </a:r>
          </a:p>
          <a:p>
            <a:pPr marL="280988" indent="-280988">
              <a:lnSpc>
                <a:spcPct val="90000"/>
              </a:lnSpc>
            </a:pPr>
            <a:r>
              <a:rPr lang="en-US" sz="2200"/>
              <a:t>Under Pitt the Elder, British acquired Canada and India in Seven Years’ War</a:t>
            </a:r>
          </a:p>
          <a:p>
            <a:pPr marL="280988" indent="-280988">
              <a:lnSpc>
                <a:spcPct val="90000"/>
              </a:lnSpc>
            </a:pPr>
            <a:r>
              <a:rPr lang="en-US" sz="2200"/>
              <a:t>George III, however, dismissed him in favor of </a:t>
            </a:r>
            <a:r>
              <a:rPr lang="en-US" sz="2200" b="1"/>
              <a:t>Lord Bute</a:t>
            </a:r>
            <a:r>
              <a:rPr lang="en-US" sz="2200"/>
              <a:t> in 1761</a:t>
            </a:r>
          </a:p>
          <a:p>
            <a:pPr marL="693738" lvl="1" indent="-295275">
              <a:lnSpc>
                <a:spcPct val="90000"/>
              </a:lnSpc>
            </a:pPr>
            <a:r>
              <a:rPr lang="en-US" sz="2000"/>
              <a:t>Loss of American colonies and George’s increasing power over parliament forced George to eventually make concessions</a:t>
            </a:r>
          </a:p>
          <a:p>
            <a:pPr marL="693738" lvl="1" indent="-295275">
              <a:lnSpc>
                <a:spcPct val="90000"/>
              </a:lnSpc>
            </a:pPr>
            <a:r>
              <a:rPr lang="en-US" sz="2000"/>
              <a:t>Appointed </a:t>
            </a:r>
            <a:r>
              <a:rPr lang="en-US" sz="2000" b="1"/>
              <a:t>William Pitt the Younger</a:t>
            </a:r>
            <a:r>
              <a:rPr lang="en-US" sz="2000"/>
              <a:t> in 1783, who was popular with both the merchants and the growing industrial classes</a:t>
            </a:r>
          </a:p>
          <a:p>
            <a:pPr marL="693738" lvl="1" indent="-295275">
              <a:lnSpc>
                <a:spcPct val="90000"/>
              </a:lnSpc>
            </a:pPr>
            <a:r>
              <a:rPr lang="en-US" sz="2000"/>
              <a:t>George III, however, descended into madness </a:t>
            </a:r>
          </a:p>
          <a:p>
            <a:pPr marL="693738" lvl="1" indent="-295275">
              <a:lnSpc>
                <a:spcPct val="90000"/>
              </a:lnSpc>
            </a:pPr>
            <a:r>
              <a:rPr lang="en-US" sz="2000"/>
              <a:t>Parliamentary system, corrupted by interests of privileged classes, failed to be reformed</a:t>
            </a:r>
          </a:p>
        </p:txBody>
      </p:sp>
      <p:pic>
        <p:nvPicPr>
          <p:cNvPr id="136196" name="Picture 1028" descr="Elderpitt"/>
          <p:cNvPicPr>
            <a:picLocks noChangeAspect="1" noChangeArrowheads="1"/>
          </p:cNvPicPr>
          <p:nvPr/>
        </p:nvPicPr>
        <p:blipFill>
          <a:blip r:embed="rId3" cstate="print"/>
          <a:srcRect/>
          <a:stretch>
            <a:fillRect/>
          </a:stretch>
        </p:blipFill>
        <p:spPr bwMode="auto">
          <a:xfrm>
            <a:off x="0" y="1524000"/>
            <a:ext cx="1228725" cy="1524000"/>
          </a:xfrm>
          <a:prstGeom prst="rect">
            <a:avLst/>
          </a:prstGeom>
          <a:noFill/>
        </p:spPr>
      </p:pic>
      <p:pic>
        <p:nvPicPr>
          <p:cNvPr id="136197" name="Picture 1029" descr="William_Pitt_the_Younger_2"/>
          <p:cNvPicPr>
            <a:picLocks noChangeAspect="1" noChangeArrowheads="1"/>
          </p:cNvPicPr>
          <p:nvPr/>
        </p:nvPicPr>
        <p:blipFill>
          <a:blip r:embed="rId4" cstate="print"/>
          <a:srcRect/>
          <a:stretch>
            <a:fillRect/>
          </a:stretch>
        </p:blipFill>
        <p:spPr bwMode="auto">
          <a:xfrm>
            <a:off x="0" y="3048000"/>
            <a:ext cx="1227138" cy="1524000"/>
          </a:xfrm>
          <a:prstGeom prst="rect">
            <a:avLst/>
          </a:prstGeom>
          <a:noFill/>
        </p:spPr>
      </p:pic>
      <p:pic>
        <p:nvPicPr>
          <p:cNvPr id="136199" name="Picture 1031" descr="armpit"/>
          <p:cNvPicPr>
            <a:picLocks noChangeAspect="1" noChangeArrowheads="1"/>
          </p:cNvPicPr>
          <p:nvPr/>
        </p:nvPicPr>
        <p:blipFill>
          <a:blip r:embed="rId5" cstate="print"/>
          <a:srcRect/>
          <a:stretch>
            <a:fillRect/>
          </a:stretch>
        </p:blipFill>
        <p:spPr bwMode="auto">
          <a:xfrm>
            <a:off x="0" y="4572000"/>
            <a:ext cx="1201738" cy="1447800"/>
          </a:xfrm>
          <a:prstGeom prst="rect">
            <a:avLst/>
          </a:prstGeom>
          <a:noFill/>
        </p:spPr>
      </p:pic>
      <p:sp>
        <p:nvSpPr>
          <p:cNvPr id="136200" name="Text Box 1032"/>
          <p:cNvSpPr txBox="1">
            <a:spLocks noChangeArrowheads="1"/>
          </p:cNvSpPr>
          <p:nvPr/>
        </p:nvSpPr>
        <p:spPr bwMode="auto">
          <a:xfrm>
            <a:off x="0" y="6019800"/>
            <a:ext cx="1219200" cy="885825"/>
          </a:xfrm>
          <a:prstGeom prst="rect">
            <a:avLst/>
          </a:prstGeom>
          <a:noFill/>
          <a:ln w="9525">
            <a:noFill/>
            <a:miter lim="800000"/>
            <a:headEnd type="none" w="sm" len="sm"/>
            <a:tailEnd type="none" w="sm" len="sm"/>
          </a:ln>
          <a:effectLst/>
        </p:spPr>
        <p:txBody>
          <a:bodyPr>
            <a:spAutoFit/>
          </a:bodyPr>
          <a:lstStyle/>
          <a:p>
            <a:pPr algn="r">
              <a:spcBef>
                <a:spcPct val="50000"/>
              </a:spcBef>
            </a:pPr>
            <a:r>
              <a:rPr lang="en-US" sz="1300"/>
              <a:t>The Pitts: Elder, Younger, and Arm</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914400" y="0"/>
            <a:ext cx="8001000" cy="1371600"/>
          </a:xfrm>
        </p:spPr>
        <p:txBody>
          <a:bodyPr/>
          <a:lstStyle/>
          <a:p>
            <a:r>
              <a:rPr lang="en-US" sz="4400" b="1"/>
              <a:t>Decline of the Dutch</a:t>
            </a:r>
          </a:p>
        </p:txBody>
      </p:sp>
      <p:sp>
        <p:nvSpPr>
          <p:cNvPr id="129027" name="Rectangle 3"/>
          <p:cNvSpPr>
            <a:spLocks noGrp="1" noChangeArrowheads="1"/>
          </p:cNvSpPr>
          <p:nvPr>
            <p:ph type="body" idx="1"/>
          </p:nvPr>
        </p:nvSpPr>
        <p:spPr>
          <a:xfrm>
            <a:off x="1752600" y="1600200"/>
            <a:ext cx="7391400" cy="5257800"/>
          </a:xfrm>
        </p:spPr>
        <p:txBody>
          <a:bodyPr/>
          <a:lstStyle/>
          <a:p>
            <a:pPr marL="285750" indent="-285750">
              <a:lnSpc>
                <a:spcPct val="90000"/>
              </a:lnSpc>
            </a:pPr>
            <a:r>
              <a:rPr lang="en-US" sz="2800"/>
              <a:t>On decline</a:t>
            </a:r>
          </a:p>
          <a:p>
            <a:pPr marL="285750" indent="-285750">
              <a:lnSpc>
                <a:spcPct val="90000"/>
              </a:lnSpc>
            </a:pPr>
            <a:r>
              <a:rPr lang="en-US" sz="2800"/>
              <a:t>Orangists vs. regional oligarchs began the civil conflict</a:t>
            </a:r>
          </a:p>
          <a:p>
            <a:pPr marL="685800" lvl="1" indent="-285750">
              <a:lnSpc>
                <a:spcPct val="90000"/>
              </a:lnSpc>
            </a:pPr>
            <a:r>
              <a:rPr lang="en-US" sz="2200" b="1"/>
              <a:t>Oligarchs (“Regents”) </a:t>
            </a:r>
            <a:r>
              <a:rPr lang="en-US" sz="2200"/>
              <a:t>rebelled (1780) against Orangist stadholder </a:t>
            </a:r>
            <a:r>
              <a:rPr lang="en-US" sz="2200" b="1"/>
              <a:t>William V</a:t>
            </a:r>
            <a:r>
              <a:rPr lang="en-US" sz="2200"/>
              <a:t> to get more democratic power</a:t>
            </a:r>
          </a:p>
          <a:p>
            <a:pPr marL="685800" lvl="1" indent="-285750">
              <a:lnSpc>
                <a:spcPct val="90000"/>
              </a:lnSpc>
            </a:pPr>
            <a:r>
              <a:rPr lang="en-US" sz="2200"/>
              <a:t>Then, merchant-artisan-shopkeepers broke away from the oligarchs to form Patriots to increase democratic reforms and were somewhat successful</a:t>
            </a:r>
          </a:p>
          <a:p>
            <a:pPr marL="685800" lvl="1" indent="-285750">
              <a:lnSpc>
                <a:spcPct val="90000"/>
              </a:lnSpc>
            </a:pPr>
            <a:r>
              <a:rPr lang="en-US" sz="2200"/>
              <a:t>Prussia interfered and crushed this group because </a:t>
            </a:r>
            <a:r>
              <a:rPr lang="en-US" sz="2200" b="1"/>
              <a:t>King Frederick William II</a:t>
            </a:r>
            <a:r>
              <a:rPr lang="en-US" sz="2200"/>
              <a:t> was the brother of William V’s wife, Wilhemina</a:t>
            </a:r>
          </a:p>
          <a:p>
            <a:pPr marL="685800" lvl="1" indent="-285750">
              <a:lnSpc>
                <a:spcPct val="90000"/>
              </a:lnSpc>
            </a:pPr>
            <a:r>
              <a:rPr lang="en-US" sz="2200"/>
              <a:t>Showed that power on the continent had shifted away from the Dutch toward the Prussians</a:t>
            </a:r>
          </a:p>
        </p:txBody>
      </p:sp>
      <p:pic>
        <p:nvPicPr>
          <p:cNvPr id="129029" name="Picture 5" descr="200px-J">
            <a:hlinkClick r:id="rId3"/>
          </p:cNvPr>
          <p:cNvPicPr>
            <a:picLocks noChangeAspect="1" noChangeArrowheads="1"/>
          </p:cNvPicPr>
          <p:nvPr/>
        </p:nvPicPr>
        <p:blipFill>
          <a:blip r:embed="rId4" cstate="print"/>
          <a:srcRect/>
          <a:stretch>
            <a:fillRect/>
          </a:stretch>
        </p:blipFill>
        <p:spPr bwMode="auto">
          <a:xfrm>
            <a:off x="0" y="1752600"/>
            <a:ext cx="1671638" cy="1981200"/>
          </a:xfrm>
          <a:prstGeom prst="rect">
            <a:avLst/>
          </a:prstGeom>
          <a:noFill/>
        </p:spPr>
      </p:pic>
      <p:pic>
        <p:nvPicPr>
          <p:cNvPr id="129031" name="Picture 7" descr="180px-Willem_v_%282%29">
            <a:hlinkClick r:id="rId5"/>
          </p:cNvPr>
          <p:cNvPicPr>
            <a:picLocks noChangeAspect="1" noChangeArrowheads="1"/>
          </p:cNvPicPr>
          <p:nvPr/>
        </p:nvPicPr>
        <p:blipFill>
          <a:blip r:embed="rId6" cstate="print"/>
          <a:srcRect/>
          <a:stretch>
            <a:fillRect/>
          </a:stretch>
        </p:blipFill>
        <p:spPr bwMode="auto">
          <a:xfrm>
            <a:off x="0" y="3733800"/>
            <a:ext cx="1660525" cy="2352675"/>
          </a:xfrm>
          <a:prstGeom prst="rect">
            <a:avLst/>
          </a:prstGeom>
          <a:noFill/>
        </p:spPr>
      </p:pic>
      <p:sp>
        <p:nvSpPr>
          <p:cNvPr id="129032" name="Text Box 8"/>
          <p:cNvSpPr txBox="1">
            <a:spLocks noChangeArrowheads="1"/>
          </p:cNvSpPr>
          <p:nvPr/>
        </p:nvSpPr>
        <p:spPr bwMode="auto">
          <a:xfrm>
            <a:off x="0" y="6096000"/>
            <a:ext cx="1600200" cy="730250"/>
          </a:xfrm>
          <a:prstGeom prst="rect">
            <a:avLst/>
          </a:prstGeom>
          <a:noFill/>
          <a:ln w="9525">
            <a:noFill/>
            <a:miter lim="800000"/>
            <a:headEnd type="none" w="sm" len="sm"/>
            <a:tailEnd type="none" w="sm" len="sm"/>
          </a:ln>
          <a:effectLst/>
        </p:spPr>
        <p:txBody>
          <a:bodyPr>
            <a:spAutoFit/>
          </a:bodyPr>
          <a:lstStyle/>
          <a:p>
            <a:pPr algn="r">
              <a:spcBef>
                <a:spcPct val="50000"/>
              </a:spcBef>
            </a:pPr>
            <a:r>
              <a:rPr lang="en-US" sz="1400"/>
              <a:t>Willie V, Wilhemina of Prussia and fam</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Absolutism in Central and Eastern Europe</a:t>
            </a:r>
            <a:endParaRPr lang="en-US" dirty="0"/>
          </a:p>
        </p:txBody>
      </p:sp>
      <p:pic>
        <p:nvPicPr>
          <p:cNvPr id="269314" name="Picture 2" descr="https://europeanleaders.wikispaces.com/file/view/487px-FrederickIIofPrussia.jpg/57970196"/>
          <p:cNvPicPr>
            <a:picLocks noChangeAspect="1" noChangeArrowheads="1"/>
          </p:cNvPicPr>
          <p:nvPr/>
        </p:nvPicPr>
        <p:blipFill>
          <a:blip r:embed="rId2" cstate="print"/>
          <a:srcRect/>
          <a:stretch>
            <a:fillRect/>
          </a:stretch>
        </p:blipFill>
        <p:spPr bwMode="auto">
          <a:xfrm>
            <a:off x="5334000" y="2971800"/>
            <a:ext cx="2667000" cy="3282966"/>
          </a:xfrm>
          <a:prstGeom prst="rect">
            <a:avLst/>
          </a:prstGeom>
          <a:noFill/>
        </p:spPr>
      </p:pic>
      <p:sp>
        <p:nvSpPr>
          <p:cNvPr id="5" name="TextBox 4"/>
          <p:cNvSpPr txBox="1"/>
          <p:nvPr/>
        </p:nvSpPr>
        <p:spPr>
          <a:xfrm>
            <a:off x="5334000" y="6324600"/>
            <a:ext cx="2667000" cy="381000"/>
          </a:xfrm>
          <a:prstGeom prst="rect">
            <a:avLst/>
          </a:prstGeom>
          <a:noFill/>
        </p:spPr>
        <p:txBody>
          <a:bodyPr wrap="square" rtlCol="0">
            <a:spAutoFit/>
          </a:bodyPr>
          <a:lstStyle/>
          <a:p>
            <a:pPr algn="ctr"/>
            <a:r>
              <a:rPr lang="en-US" dirty="0" smtClean="0"/>
              <a:t>Frederick II</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066800" y="0"/>
            <a:ext cx="8077200" cy="1371600"/>
          </a:xfrm>
        </p:spPr>
        <p:txBody>
          <a:bodyPr/>
          <a:lstStyle/>
          <a:p>
            <a:r>
              <a:rPr lang="en-US" sz="3300"/>
              <a:t>Absolutism in </a:t>
            </a:r>
            <a:br>
              <a:rPr lang="en-US" sz="3300"/>
            </a:br>
            <a:r>
              <a:rPr lang="en-US" sz="3300"/>
              <a:t>Central and Eastern Europe</a:t>
            </a:r>
            <a:endParaRPr lang="en-US" sz="4400"/>
          </a:p>
        </p:txBody>
      </p:sp>
      <p:sp>
        <p:nvSpPr>
          <p:cNvPr id="130051" name="Rectangle 3"/>
          <p:cNvSpPr>
            <a:spLocks noGrp="1" noChangeArrowheads="1"/>
          </p:cNvSpPr>
          <p:nvPr>
            <p:ph type="body" idx="1"/>
          </p:nvPr>
        </p:nvSpPr>
        <p:spPr>
          <a:xfrm>
            <a:off x="685800" y="1828800"/>
            <a:ext cx="8458200" cy="5029200"/>
          </a:xfrm>
        </p:spPr>
        <p:txBody>
          <a:bodyPr/>
          <a:lstStyle/>
          <a:p>
            <a:pPr>
              <a:lnSpc>
                <a:spcPct val="90000"/>
              </a:lnSpc>
            </a:pPr>
            <a:r>
              <a:rPr lang="en-US" sz="3000"/>
              <a:t>Of the 5 major European states, 3 were located in Eastern and Central Europe</a:t>
            </a:r>
          </a:p>
          <a:p>
            <a:pPr lvl="1">
              <a:lnSpc>
                <a:spcPct val="90000"/>
              </a:lnSpc>
            </a:pPr>
            <a:r>
              <a:rPr lang="en-US" sz="2600"/>
              <a:t>Prussia</a:t>
            </a:r>
          </a:p>
          <a:p>
            <a:pPr lvl="1">
              <a:lnSpc>
                <a:spcPct val="90000"/>
              </a:lnSpc>
            </a:pPr>
            <a:r>
              <a:rPr lang="en-US" sz="2600"/>
              <a:t>Russia</a:t>
            </a:r>
          </a:p>
          <a:p>
            <a:pPr lvl="1">
              <a:lnSpc>
                <a:spcPct val="90000"/>
              </a:lnSpc>
            </a:pPr>
            <a:r>
              <a:rPr lang="en-US" sz="2600"/>
              <a:t>Austria</a:t>
            </a:r>
          </a:p>
          <a:p>
            <a:pPr>
              <a:lnSpc>
                <a:spcPct val="90000"/>
              </a:lnSpc>
            </a:pPr>
            <a:r>
              <a:rPr lang="en-US" sz="3000"/>
              <a:t>These states came to play an increasing role in European international politics</a:t>
            </a:r>
          </a:p>
          <a:p>
            <a:pPr>
              <a:lnSpc>
                <a:spcPct val="90000"/>
              </a:lnSpc>
            </a:pPr>
            <a:r>
              <a:rPr lang="en-US" sz="3000"/>
              <a:t>See map on following slide…</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01" name="Rectangle 13"/>
          <p:cNvSpPr>
            <a:spLocks noGrp="1" noChangeArrowheads="1"/>
          </p:cNvSpPr>
          <p:nvPr>
            <p:ph type="title"/>
          </p:nvPr>
        </p:nvSpPr>
        <p:spPr>
          <a:xfrm>
            <a:off x="1066800" y="152400"/>
            <a:ext cx="7772400" cy="685800"/>
          </a:xfrm>
        </p:spPr>
        <p:txBody>
          <a:bodyPr/>
          <a:lstStyle/>
          <a:p>
            <a:r>
              <a:rPr lang="en-US" b="1"/>
              <a:t>Europe in 1763</a:t>
            </a:r>
            <a:endParaRPr lang="en-US"/>
          </a:p>
        </p:txBody>
      </p:sp>
      <p:pic>
        <p:nvPicPr>
          <p:cNvPr id="89102" name="Picture 14" descr="WCB3e_m18"/>
          <p:cNvPicPr>
            <a:picLocks noChangeAspect="1" noChangeArrowheads="1"/>
          </p:cNvPicPr>
          <p:nvPr/>
        </p:nvPicPr>
        <p:blipFill>
          <a:blip r:embed="rId3" cstate="print"/>
          <a:srcRect/>
          <a:stretch>
            <a:fillRect/>
          </a:stretch>
        </p:blipFill>
        <p:spPr bwMode="auto">
          <a:xfrm>
            <a:off x="0" y="819150"/>
            <a:ext cx="9144000" cy="6038850"/>
          </a:xfrm>
          <a:prstGeom prst="rect">
            <a:avLst/>
          </a:prstGeom>
          <a:noFill/>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990600" y="0"/>
            <a:ext cx="7239000" cy="1295400"/>
          </a:xfrm>
        </p:spPr>
        <p:txBody>
          <a:bodyPr/>
          <a:lstStyle/>
          <a:p>
            <a:r>
              <a:rPr lang="en-US" sz="2800" b="1"/>
              <a:t>Prussia:</a:t>
            </a:r>
            <a:r>
              <a:rPr lang="en-US" sz="3200" b="1"/>
              <a:t> </a:t>
            </a:r>
            <a:r>
              <a:rPr lang="en-US" sz="2800" b="1"/>
              <a:t>Frederick William I (1713-1740)</a:t>
            </a:r>
            <a:br>
              <a:rPr lang="en-US" sz="2800" b="1"/>
            </a:br>
            <a:r>
              <a:rPr lang="en-US" sz="2800" b="1"/>
              <a:t>“The Soldier King”</a:t>
            </a:r>
          </a:p>
        </p:txBody>
      </p:sp>
      <p:sp>
        <p:nvSpPr>
          <p:cNvPr id="131075" name="Rectangle 3"/>
          <p:cNvSpPr>
            <a:spLocks noGrp="1" noChangeArrowheads="1"/>
          </p:cNvSpPr>
          <p:nvPr>
            <p:ph type="body" idx="1"/>
          </p:nvPr>
        </p:nvSpPr>
        <p:spPr>
          <a:xfrm>
            <a:off x="1752600" y="1600200"/>
            <a:ext cx="7391400" cy="5257800"/>
          </a:xfrm>
        </p:spPr>
        <p:txBody>
          <a:bodyPr/>
          <a:lstStyle/>
          <a:p>
            <a:pPr marL="285750" indent="-285750">
              <a:lnSpc>
                <a:spcPct val="80000"/>
              </a:lnSpc>
            </a:pPr>
            <a:r>
              <a:rPr lang="en-US" sz="2100"/>
              <a:t>Key to Prussian success: bureaucracy and military</a:t>
            </a:r>
          </a:p>
          <a:p>
            <a:pPr marL="285750" indent="-285750">
              <a:lnSpc>
                <a:spcPct val="80000"/>
              </a:lnSpc>
            </a:pPr>
            <a:r>
              <a:rPr lang="en-US" sz="2100"/>
              <a:t>Frederick William developed highly efficient bureaucracy of civil service workers called the </a:t>
            </a:r>
            <a:r>
              <a:rPr lang="en-US" sz="2100" b="1"/>
              <a:t>General Directory</a:t>
            </a:r>
          </a:p>
          <a:p>
            <a:pPr marL="628650" lvl="1" indent="-171450">
              <a:lnSpc>
                <a:spcPct val="80000"/>
              </a:lnSpc>
            </a:pPr>
            <a:r>
              <a:rPr lang="en-US" sz="1800" b="1"/>
              <a:t>Supervised military, police, economic and financial affairs</a:t>
            </a:r>
          </a:p>
          <a:p>
            <a:pPr marL="628650" lvl="1" indent="-171450">
              <a:lnSpc>
                <a:spcPct val="80000"/>
              </a:lnSpc>
            </a:pPr>
            <a:r>
              <a:rPr lang="en-US" sz="1800" b="1"/>
              <a:t>It had its own code, embracing the values of obedience, honor, and service to the king</a:t>
            </a:r>
          </a:p>
          <a:p>
            <a:pPr marL="628650" lvl="1" indent="-171450">
              <a:lnSpc>
                <a:spcPct val="80000"/>
              </a:lnSpc>
            </a:pPr>
            <a:r>
              <a:rPr lang="en-US" sz="1800" b="1"/>
              <a:t>Frederick William kept close watch over his officials </a:t>
            </a:r>
          </a:p>
          <a:p>
            <a:pPr marL="285750" indent="-285750">
              <a:lnSpc>
                <a:spcPct val="80000"/>
              </a:lnSpc>
            </a:pPr>
            <a:r>
              <a:rPr lang="en-US" sz="2100"/>
              <a:t>Rigid class system persisted: Junkers led military</a:t>
            </a:r>
          </a:p>
          <a:p>
            <a:pPr marL="628650" lvl="1" indent="-171450">
              <a:lnSpc>
                <a:spcPct val="80000"/>
              </a:lnSpc>
            </a:pPr>
            <a:r>
              <a:rPr lang="en-US" sz="1800" b="1"/>
              <a:t>Military grew drastically under F.W. </a:t>
            </a:r>
          </a:p>
          <a:p>
            <a:pPr marL="628650" lvl="1" indent="-171450">
              <a:lnSpc>
                <a:spcPct val="80000"/>
              </a:lnSpc>
            </a:pPr>
            <a:r>
              <a:rPr lang="en-US" sz="1800" b="1"/>
              <a:t>Using nobles as officers bound them to the king</a:t>
            </a:r>
          </a:p>
          <a:p>
            <a:pPr marL="628650" lvl="1" indent="-171450">
              <a:lnSpc>
                <a:spcPct val="80000"/>
              </a:lnSpc>
            </a:pPr>
            <a:r>
              <a:rPr lang="en-US" sz="1800" b="1"/>
              <a:t>Prussia - an army with a country</a:t>
            </a:r>
          </a:p>
          <a:p>
            <a:pPr marL="285750" indent="-285750">
              <a:lnSpc>
                <a:spcPct val="80000"/>
              </a:lnSpc>
            </a:pPr>
            <a:r>
              <a:rPr lang="en-US" sz="2100"/>
              <a:t>Remaining classes were much less important</a:t>
            </a:r>
          </a:p>
          <a:p>
            <a:pPr marL="628650" lvl="1" indent="-171450">
              <a:lnSpc>
                <a:spcPct val="80000"/>
              </a:lnSpc>
            </a:pPr>
            <a:r>
              <a:rPr lang="en-US" sz="1800" b="1"/>
              <a:t>Peasants were confined to lords’ estates or army – had few rights</a:t>
            </a:r>
          </a:p>
          <a:p>
            <a:pPr marL="628650" lvl="1" indent="-171450">
              <a:lnSpc>
                <a:spcPct val="80000"/>
              </a:lnSpc>
            </a:pPr>
            <a:r>
              <a:rPr lang="en-US" sz="1800" b="1"/>
              <a:t>Middle class empowered through civil service </a:t>
            </a:r>
          </a:p>
          <a:p>
            <a:pPr marL="285750" indent="-285750">
              <a:lnSpc>
                <a:spcPct val="80000"/>
              </a:lnSpc>
            </a:pPr>
            <a:r>
              <a:rPr lang="en-US" sz="2100"/>
              <a:t>Compulsory Primary Education (1717)</a:t>
            </a:r>
          </a:p>
        </p:txBody>
      </p:sp>
      <p:pic>
        <p:nvPicPr>
          <p:cNvPr id="139268" name="Picture 1028" descr="fred_will"/>
          <p:cNvPicPr>
            <a:picLocks noChangeAspect="1" noChangeArrowheads="1"/>
          </p:cNvPicPr>
          <p:nvPr/>
        </p:nvPicPr>
        <p:blipFill>
          <a:blip r:embed="rId4" cstate="print"/>
          <a:srcRect/>
          <a:stretch>
            <a:fillRect/>
          </a:stretch>
        </p:blipFill>
        <p:spPr bwMode="auto">
          <a:xfrm>
            <a:off x="0" y="1752600"/>
            <a:ext cx="1773238" cy="2133600"/>
          </a:xfrm>
          <a:prstGeom prst="rect">
            <a:avLst/>
          </a:prstGeom>
          <a:noFill/>
        </p:spPr>
      </p:pic>
      <p:sp>
        <p:nvSpPr>
          <p:cNvPr id="139269" name="Text Box 1029"/>
          <p:cNvSpPr txBox="1">
            <a:spLocks noChangeArrowheads="1"/>
          </p:cNvSpPr>
          <p:nvPr/>
        </p:nvSpPr>
        <p:spPr bwMode="auto">
          <a:xfrm>
            <a:off x="-92075" y="3886200"/>
            <a:ext cx="1997075" cy="2867025"/>
          </a:xfrm>
          <a:prstGeom prst="rect">
            <a:avLst/>
          </a:prstGeom>
          <a:noFill/>
          <a:ln w="9525">
            <a:noFill/>
            <a:miter lim="800000"/>
            <a:headEnd type="none" w="sm" len="sm"/>
            <a:tailEnd type="none" w="sm" len="sm"/>
          </a:ln>
          <a:effectLst/>
        </p:spPr>
        <p:txBody>
          <a:bodyPr>
            <a:spAutoFit/>
          </a:bodyPr>
          <a:lstStyle/>
          <a:p>
            <a:pPr algn="r">
              <a:lnSpc>
                <a:spcPct val="80000"/>
              </a:lnSpc>
              <a:spcBef>
                <a:spcPct val="50000"/>
              </a:spcBef>
            </a:pPr>
            <a:r>
              <a:rPr lang="en-US" sz="1200"/>
              <a:t>Frederick William tore what he considered </a:t>
            </a:r>
            <a:r>
              <a:rPr lang="en-US" sz="1200" i="1"/>
              <a:t>"extravagant finery"</a:t>
            </a:r>
            <a:r>
              <a:rPr lang="en-US" sz="1200"/>
              <a:t> off the clothes of females in the street and he used to discipline idle building workers in person. It is said that he once gave chase in the street to an escaping pickpocket. Having caught him, the King asked why he had tried to run away. When the man replied that he was afraid of him, Frederick William hit him with his stick and roared: </a:t>
            </a:r>
            <a:r>
              <a:rPr lang="en-US" sz="1200" i="1"/>
              <a:t>"Miserable wretch! You shall love me!"</a:t>
            </a:r>
            <a:r>
              <a:rPr lang="en-US" sz="1200"/>
              <a:t> </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990600" y="0"/>
            <a:ext cx="7239000" cy="1295400"/>
          </a:xfrm>
        </p:spPr>
        <p:txBody>
          <a:bodyPr/>
          <a:lstStyle/>
          <a:p>
            <a:r>
              <a:rPr lang="en-US" sz="2800" b="1"/>
              <a:t>Prussia:</a:t>
            </a:r>
            <a:r>
              <a:rPr lang="en-US" sz="3200" b="1"/>
              <a:t> </a:t>
            </a:r>
            <a:r>
              <a:rPr lang="en-US" sz="2800" b="1"/>
              <a:t>Frederick William I (1713-1740)</a:t>
            </a:r>
            <a:br>
              <a:rPr lang="en-US" sz="2800" b="1"/>
            </a:br>
            <a:r>
              <a:rPr lang="en-US" sz="2800" b="1"/>
              <a:t>“The Soldier King”</a:t>
            </a:r>
          </a:p>
        </p:txBody>
      </p:sp>
      <p:sp>
        <p:nvSpPr>
          <p:cNvPr id="244739" name="Rectangle 3"/>
          <p:cNvSpPr>
            <a:spLocks noGrp="1" noChangeArrowheads="1"/>
          </p:cNvSpPr>
          <p:nvPr>
            <p:ph type="body" idx="1"/>
          </p:nvPr>
        </p:nvSpPr>
        <p:spPr>
          <a:xfrm>
            <a:off x="1752600" y="1524000"/>
            <a:ext cx="7391400" cy="5334000"/>
          </a:xfrm>
        </p:spPr>
        <p:txBody>
          <a:bodyPr/>
          <a:lstStyle/>
          <a:p>
            <a:pPr marL="285750" indent="-285750">
              <a:lnSpc>
                <a:spcPct val="80000"/>
              </a:lnSpc>
            </a:pPr>
            <a:r>
              <a:rPr lang="en-US" sz="1800" b="1" dirty="0"/>
              <a:t>Built up military </a:t>
            </a:r>
          </a:p>
          <a:p>
            <a:pPr marL="628650" lvl="1" indent="-171450">
              <a:lnSpc>
                <a:spcPct val="80000"/>
              </a:lnSpc>
            </a:pPr>
            <a:r>
              <a:rPr lang="en-US" sz="1800" b="1" dirty="0"/>
              <a:t>Soldiers recruited from peasantry and foreign lands</a:t>
            </a:r>
          </a:p>
          <a:p>
            <a:pPr marL="628650" lvl="1" indent="-171450">
              <a:lnSpc>
                <a:spcPct val="80000"/>
              </a:lnSpc>
            </a:pPr>
            <a:r>
              <a:rPr lang="en-US" sz="1800" b="1" dirty="0"/>
              <a:t>He recruited and even kidnapped large men to fill ranks of his beloved regiment of Potsdam Giants)</a:t>
            </a:r>
          </a:p>
          <a:p>
            <a:pPr marL="285750" indent="-285750">
              <a:lnSpc>
                <a:spcPct val="80000"/>
              </a:lnSpc>
            </a:pPr>
            <a:r>
              <a:rPr lang="en-US" sz="1800" b="1" dirty="0"/>
              <a:t>Dissolved lavish court and lived frugally</a:t>
            </a:r>
          </a:p>
          <a:p>
            <a:pPr marL="628650" lvl="1" indent="-171450">
              <a:lnSpc>
                <a:spcPct val="80000"/>
              </a:lnSpc>
            </a:pPr>
            <a:r>
              <a:rPr lang="en-US" sz="1800" b="1" dirty="0"/>
              <a:t>Royal family helped themselves to meats and beer – no servants!</a:t>
            </a:r>
          </a:p>
          <a:p>
            <a:pPr marL="628650" lvl="1" indent="-171450">
              <a:lnSpc>
                <a:spcPct val="80000"/>
              </a:lnSpc>
            </a:pPr>
            <a:r>
              <a:rPr lang="en-US" sz="1800" b="1" dirty="0"/>
              <a:t>The queen had to do the dishes!</a:t>
            </a:r>
          </a:p>
          <a:p>
            <a:pPr marL="285750" indent="-285750">
              <a:lnSpc>
                <a:spcPct val="80000"/>
              </a:lnSpc>
            </a:pPr>
            <a:r>
              <a:rPr lang="en-US" sz="1800" b="1" dirty="0"/>
              <a:t>He encouraged farming, reclaimed marshes, stored grain in good times and sold it in bad times </a:t>
            </a:r>
          </a:p>
          <a:p>
            <a:pPr marL="285750" indent="-285750">
              <a:lnSpc>
                <a:spcPct val="80000"/>
              </a:lnSpc>
            </a:pPr>
            <a:r>
              <a:rPr lang="en-US" sz="1800" b="1" dirty="0"/>
              <a:t>Despising non-military people and things - particularly Frenchmen, musicians, scientists and intellectuals - Frederick William would never tire of teasing and even physically torturing the president of the Academy of Science</a:t>
            </a:r>
          </a:p>
          <a:p>
            <a:pPr marL="285750" indent="-285750">
              <a:lnSpc>
                <a:spcPct val="80000"/>
              </a:lnSpc>
            </a:pPr>
            <a:r>
              <a:rPr lang="en-US" sz="1800" b="1" dirty="0"/>
              <a:t>He was never unfaithful to his wife and said there were "no such things as mistresses", only "harlots and whores.“</a:t>
            </a:r>
          </a:p>
          <a:p>
            <a:pPr marL="285750" indent="-285750">
              <a:lnSpc>
                <a:spcPct val="80000"/>
              </a:lnSpc>
            </a:pPr>
            <a:r>
              <a:rPr lang="en-US" sz="1800" b="1" dirty="0"/>
              <a:t>He was most likely bipolar, having sleepless bouts (mania) as well as crying fits (depression). </a:t>
            </a:r>
          </a:p>
          <a:p>
            <a:pPr marL="285750" indent="-285750">
              <a:lnSpc>
                <a:spcPct val="80000"/>
              </a:lnSpc>
            </a:pPr>
            <a:r>
              <a:rPr lang="en-US" sz="1800" b="1" dirty="0"/>
              <a:t>On the day of his death, he had himself wheeled into the queen’s bedchamber and announced, "Get up! I am going to die today."  </a:t>
            </a:r>
          </a:p>
          <a:p>
            <a:pPr marL="285750" indent="-285750">
              <a:lnSpc>
                <a:spcPct val="80000"/>
              </a:lnSpc>
            </a:pPr>
            <a:endParaRPr lang="en-US" sz="1800" b="1" dirty="0"/>
          </a:p>
        </p:txBody>
      </p:sp>
      <p:pic>
        <p:nvPicPr>
          <p:cNvPr id="244743" name="Picture 7" descr="180px-Langer_Kerl_James_Kirkland">
            <a:hlinkClick r:id="rId4"/>
          </p:cNvPr>
          <p:cNvPicPr>
            <a:picLocks noChangeAspect="1" noChangeArrowheads="1"/>
          </p:cNvPicPr>
          <p:nvPr/>
        </p:nvPicPr>
        <p:blipFill>
          <a:blip r:embed="rId5" cstate="print"/>
          <a:srcRect/>
          <a:stretch>
            <a:fillRect/>
          </a:stretch>
        </p:blipFill>
        <p:spPr bwMode="auto">
          <a:xfrm>
            <a:off x="0" y="1752600"/>
            <a:ext cx="1714500" cy="4533900"/>
          </a:xfrm>
          <a:prstGeom prst="rect">
            <a:avLst/>
          </a:prstGeom>
          <a:noFill/>
        </p:spPr>
      </p:pic>
      <p:sp>
        <p:nvSpPr>
          <p:cNvPr id="244744" name="Text Box 8"/>
          <p:cNvSpPr txBox="1">
            <a:spLocks noChangeArrowheads="1"/>
          </p:cNvSpPr>
          <p:nvPr/>
        </p:nvSpPr>
        <p:spPr bwMode="auto">
          <a:xfrm>
            <a:off x="0" y="6248400"/>
            <a:ext cx="1600200" cy="457200"/>
          </a:xfrm>
          <a:prstGeom prst="rect">
            <a:avLst/>
          </a:prstGeom>
          <a:noFill/>
          <a:ln w="9525">
            <a:noFill/>
            <a:miter lim="800000"/>
            <a:headEnd type="none" w="sm" len="sm"/>
            <a:tailEnd type="none" w="sm" len="sm"/>
          </a:ln>
          <a:effectLst/>
        </p:spPr>
        <p:txBody>
          <a:bodyPr>
            <a:spAutoFit/>
          </a:bodyPr>
          <a:lstStyle/>
          <a:p>
            <a:pPr algn="ctr">
              <a:spcBef>
                <a:spcPct val="50000"/>
              </a:spcBef>
            </a:pPr>
            <a:r>
              <a:rPr lang="en-US" sz="1200"/>
              <a:t>One of the Potsdam Giants</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931863" y="96838"/>
            <a:ext cx="7158037" cy="1274762"/>
          </a:xfrm>
        </p:spPr>
        <p:txBody>
          <a:bodyPr/>
          <a:lstStyle/>
          <a:p>
            <a:r>
              <a:rPr lang="en-US" b="1"/>
              <a:t>Overall Trends</a:t>
            </a:r>
          </a:p>
        </p:txBody>
      </p:sp>
      <p:sp>
        <p:nvSpPr>
          <p:cNvPr id="117763" name="Rectangle 3"/>
          <p:cNvSpPr>
            <a:spLocks noGrp="1" noChangeArrowheads="1"/>
          </p:cNvSpPr>
          <p:nvPr>
            <p:ph type="body" idx="1"/>
          </p:nvPr>
        </p:nvSpPr>
        <p:spPr>
          <a:xfrm>
            <a:off x="3733800" y="1371600"/>
            <a:ext cx="5410200" cy="5486400"/>
          </a:xfrm>
        </p:spPr>
        <p:txBody>
          <a:bodyPr/>
          <a:lstStyle/>
          <a:p>
            <a:pPr>
              <a:lnSpc>
                <a:spcPct val="90000"/>
              </a:lnSpc>
            </a:pPr>
            <a:r>
              <a:rPr lang="en-US" sz="2700"/>
              <a:t>18</a:t>
            </a:r>
            <a:r>
              <a:rPr lang="en-US" sz="2700" baseline="30000"/>
              <a:t>th</a:t>
            </a:r>
            <a:r>
              <a:rPr lang="en-US" sz="2700"/>
              <a:t> century = 1715-1789 (end of Louis XIV to French Revolution)  </a:t>
            </a:r>
          </a:p>
          <a:p>
            <a:pPr>
              <a:lnSpc>
                <a:spcPct val="90000"/>
              </a:lnSpc>
            </a:pPr>
            <a:r>
              <a:rPr lang="en-US" sz="2700"/>
              <a:t>This also is the Enlightenment.  </a:t>
            </a:r>
          </a:p>
          <a:p>
            <a:pPr>
              <a:lnSpc>
                <a:spcPct val="90000"/>
              </a:lnSpc>
            </a:pPr>
            <a:r>
              <a:rPr lang="en-US" sz="2700"/>
              <a:t>Last era of OLD ORDER based on kings, landed aristocracy, agrarian-based existence (3 estate system)</a:t>
            </a:r>
          </a:p>
          <a:p>
            <a:pPr>
              <a:lnSpc>
                <a:spcPct val="90000"/>
              </a:lnSpc>
            </a:pPr>
            <a:r>
              <a:rPr lang="en-US" sz="2700"/>
              <a:t>At this era’s conclusion, growing secularism and rationalism leads to outbreak of French Revolution and the establishment of a NEW ORDER in Europe.</a:t>
            </a:r>
          </a:p>
        </p:txBody>
      </p:sp>
      <p:pic>
        <p:nvPicPr>
          <p:cNvPr id="119813" name="Picture 1029" descr="image008"/>
          <p:cNvPicPr>
            <a:picLocks noChangeAspect="1" noChangeArrowheads="1"/>
          </p:cNvPicPr>
          <p:nvPr/>
        </p:nvPicPr>
        <p:blipFill>
          <a:blip r:embed="rId3" cstate="print"/>
          <a:srcRect/>
          <a:stretch>
            <a:fillRect/>
          </a:stretch>
        </p:blipFill>
        <p:spPr bwMode="auto">
          <a:xfrm>
            <a:off x="1309688" y="1524000"/>
            <a:ext cx="2382837" cy="3276600"/>
          </a:xfrm>
          <a:prstGeom prst="rect">
            <a:avLst/>
          </a:prstGeom>
          <a:noFill/>
        </p:spPr>
      </p:pic>
      <p:pic>
        <p:nvPicPr>
          <p:cNvPr id="119815" name="Picture 1031" descr="8334-004-BA721186"/>
          <p:cNvPicPr>
            <a:picLocks noChangeAspect="1" noChangeArrowheads="1"/>
          </p:cNvPicPr>
          <p:nvPr/>
        </p:nvPicPr>
        <p:blipFill>
          <a:blip r:embed="rId4" cstate="print"/>
          <a:srcRect/>
          <a:stretch>
            <a:fillRect/>
          </a:stretch>
        </p:blipFill>
        <p:spPr bwMode="auto">
          <a:xfrm>
            <a:off x="0" y="4806950"/>
            <a:ext cx="3733800" cy="2051050"/>
          </a:xfrm>
          <a:prstGeom prst="rect">
            <a:avLst/>
          </a:prstGeom>
          <a:noFill/>
        </p:spPr>
      </p:pic>
      <p:sp>
        <p:nvSpPr>
          <p:cNvPr id="119816" name="AutoShape 1032"/>
          <p:cNvSpPr>
            <a:spLocks noChangeArrowheads="1"/>
          </p:cNvSpPr>
          <p:nvPr/>
        </p:nvSpPr>
        <p:spPr bwMode="auto">
          <a:xfrm>
            <a:off x="1066800" y="1676400"/>
            <a:ext cx="1219200" cy="685800"/>
          </a:xfrm>
          <a:prstGeom prst="wedgeRoundRectCallout">
            <a:avLst>
              <a:gd name="adj1" fmla="val 82681"/>
              <a:gd name="adj2" fmla="val 89120"/>
              <a:gd name="adj3" fmla="val 16667"/>
            </a:avLst>
          </a:prstGeom>
          <a:solidFill>
            <a:schemeClr val="accent1"/>
          </a:solidFill>
          <a:ln w="9525">
            <a:solidFill>
              <a:schemeClr val="tx1"/>
            </a:solidFill>
            <a:miter lim="800000"/>
            <a:headEnd type="none" w="sm" len="sm"/>
            <a:tailEnd type="none" w="sm" len="sm"/>
          </a:ln>
          <a:effectLst/>
        </p:spPr>
        <p:txBody>
          <a:bodyPr/>
          <a:lstStyle/>
          <a:p>
            <a:pPr algn="ctr"/>
            <a:r>
              <a:rPr lang="en-US"/>
              <a:t>Peace out.</a:t>
            </a:r>
          </a:p>
        </p:txBody>
      </p:sp>
      <p:sp>
        <p:nvSpPr>
          <p:cNvPr id="119817" name="AutoShape 1033"/>
          <p:cNvSpPr>
            <a:spLocks noChangeArrowheads="1"/>
          </p:cNvSpPr>
          <p:nvPr/>
        </p:nvSpPr>
        <p:spPr bwMode="auto">
          <a:xfrm>
            <a:off x="685800" y="4800600"/>
            <a:ext cx="2438400" cy="381000"/>
          </a:xfrm>
          <a:prstGeom prst="wedgeRoundRectCallout">
            <a:avLst>
              <a:gd name="adj1" fmla="val -13866"/>
              <a:gd name="adj2" fmla="val 125000"/>
              <a:gd name="adj3" fmla="val 16667"/>
            </a:avLst>
          </a:prstGeom>
          <a:solidFill>
            <a:schemeClr val="accent1"/>
          </a:solidFill>
          <a:ln w="9525">
            <a:solidFill>
              <a:schemeClr val="tx1"/>
            </a:solidFill>
            <a:miter lim="800000"/>
            <a:headEnd type="none" w="sm" len="sm"/>
            <a:tailEnd type="none" w="sm" len="sm"/>
          </a:ln>
          <a:effectLst/>
        </p:spPr>
        <p:txBody>
          <a:bodyPr/>
          <a:lstStyle/>
          <a:p>
            <a:pPr algn="ctr"/>
            <a:r>
              <a:rPr lang="en-US" sz="1600"/>
              <a:t>Die, Old Order, Die!</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914400" y="0"/>
            <a:ext cx="8001000" cy="1295400"/>
          </a:xfrm>
        </p:spPr>
        <p:txBody>
          <a:bodyPr/>
          <a:lstStyle/>
          <a:p>
            <a:r>
              <a:rPr lang="en-US" sz="3200"/>
              <a:t>Prussia: Frederick II - The Great (</a:t>
            </a:r>
            <a:r>
              <a:rPr lang="en-US" sz="2600" b="1"/>
              <a:t>1740-1786)</a:t>
            </a:r>
          </a:p>
        </p:txBody>
      </p:sp>
      <p:sp>
        <p:nvSpPr>
          <p:cNvPr id="132099" name="Rectangle 3"/>
          <p:cNvSpPr>
            <a:spLocks noGrp="1" noChangeArrowheads="1"/>
          </p:cNvSpPr>
          <p:nvPr>
            <p:ph type="body" idx="1"/>
          </p:nvPr>
        </p:nvSpPr>
        <p:spPr>
          <a:xfrm>
            <a:off x="2133600" y="1600200"/>
            <a:ext cx="7010400" cy="5257800"/>
          </a:xfrm>
        </p:spPr>
        <p:txBody>
          <a:bodyPr/>
          <a:lstStyle/>
          <a:p>
            <a:pPr marL="288925" indent="-288925">
              <a:lnSpc>
                <a:spcPct val="80000"/>
              </a:lnSpc>
            </a:pPr>
            <a:r>
              <a:rPr lang="en-US" sz="2300"/>
              <a:t>One of the best educated and most cultured monarchs of the 18th century</a:t>
            </a:r>
          </a:p>
          <a:p>
            <a:pPr marL="288925" indent="-288925">
              <a:lnSpc>
                <a:spcPct val="80000"/>
              </a:lnSpc>
            </a:pPr>
            <a:r>
              <a:rPr lang="en-US" sz="2300"/>
              <a:t>Difficult childhood and strained relationship with his father</a:t>
            </a:r>
          </a:p>
          <a:p>
            <a:pPr marL="625475" lvl="1" indent="-222250">
              <a:lnSpc>
                <a:spcPct val="80000"/>
              </a:lnSpc>
            </a:pPr>
            <a:r>
              <a:rPr lang="en-US" sz="2000" b="1"/>
              <a:t>Forced to awaken each morning to the firing of a cannon </a:t>
            </a:r>
          </a:p>
          <a:p>
            <a:pPr marL="625475" lvl="1" indent="-222250">
              <a:lnSpc>
                <a:spcPct val="80000"/>
              </a:lnSpc>
            </a:pPr>
            <a:r>
              <a:rPr lang="en-US" sz="2000" b="1"/>
              <a:t>Beaten for wearing gloves in cold weather </a:t>
            </a:r>
          </a:p>
          <a:p>
            <a:pPr marL="625475" lvl="1" indent="-222250">
              <a:lnSpc>
                <a:spcPct val="80000"/>
              </a:lnSpc>
            </a:pPr>
            <a:r>
              <a:rPr lang="en-US" sz="2000" b="1"/>
              <a:t>At 18, he was kicked, beaten, dragged along the ground by his hair and sent off by FW, bleeding and disheveled, to make an official appearance at the Polish court – he ran away instead</a:t>
            </a:r>
          </a:p>
          <a:p>
            <a:pPr marL="625475" lvl="1" indent="-222250">
              <a:lnSpc>
                <a:spcPct val="80000"/>
              </a:lnSpc>
            </a:pPr>
            <a:r>
              <a:rPr lang="en-US" sz="2000" b="1"/>
              <a:t>He was caught fleeing with his friend (lover?) Hans Hermann von Katte and was forced to personally witness von Katte’s execution</a:t>
            </a:r>
          </a:p>
          <a:p>
            <a:pPr marL="625475" lvl="1" indent="-222250">
              <a:lnSpc>
                <a:spcPct val="80000"/>
              </a:lnSpc>
            </a:pPr>
            <a:r>
              <a:rPr lang="en-US" sz="2000" b="1"/>
              <a:t>FW so despised young Fritz’s interest in the arts that he had a girl with whom Fritz had played a flute duet publically flogged</a:t>
            </a:r>
          </a:p>
        </p:txBody>
      </p:sp>
      <p:pic>
        <p:nvPicPr>
          <p:cNvPr id="140293" name="Picture 5" descr="19624283"/>
          <p:cNvPicPr>
            <a:picLocks noChangeAspect="1" noChangeArrowheads="1"/>
          </p:cNvPicPr>
          <p:nvPr/>
        </p:nvPicPr>
        <p:blipFill>
          <a:blip r:embed="rId3" cstate="print"/>
          <a:srcRect/>
          <a:stretch>
            <a:fillRect/>
          </a:stretch>
        </p:blipFill>
        <p:spPr bwMode="auto">
          <a:xfrm>
            <a:off x="0" y="1676400"/>
            <a:ext cx="2076450" cy="2133600"/>
          </a:xfrm>
          <a:prstGeom prst="rect">
            <a:avLst/>
          </a:prstGeom>
          <a:noFill/>
        </p:spPr>
      </p:pic>
      <p:pic>
        <p:nvPicPr>
          <p:cNvPr id="140295" name="Picture 7" descr="449_Die_Hinrichtung_des_Hans_Hermann_von_Katte"/>
          <p:cNvPicPr>
            <a:picLocks noChangeAspect="1" noChangeArrowheads="1"/>
          </p:cNvPicPr>
          <p:nvPr/>
        </p:nvPicPr>
        <p:blipFill>
          <a:blip r:embed="rId4" cstate="print"/>
          <a:srcRect/>
          <a:stretch>
            <a:fillRect/>
          </a:stretch>
        </p:blipFill>
        <p:spPr bwMode="auto">
          <a:xfrm>
            <a:off x="0" y="3810000"/>
            <a:ext cx="2097088" cy="3048000"/>
          </a:xfrm>
          <a:prstGeom prst="rect">
            <a:avLst/>
          </a:prstGeom>
          <a:noFill/>
        </p:spPr>
      </p:pic>
      <p:sp>
        <p:nvSpPr>
          <p:cNvPr id="140296" name="AutoShape 8"/>
          <p:cNvSpPr>
            <a:spLocks noChangeArrowheads="1"/>
          </p:cNvSpPr>
          <p:nvPr/>
        </p:nvSpPr>
        <p:spPr bwMode="auto">
          <a:xfrm>
            <a:off x="228600" y="3810000"/>
            <a:ext cx="1371600" cy="533400"/>
          </a:xfrm>
          <a:prstGeom prst="wedgeRoundRectCallout">
            <a:avLst>
              <a:gd name="adj1" fmla="val 62963"/>
              <a:gd name="adj2" fmla="val 70236"/>
              <a:gd name="adj3" fmla="val 16667"/>
            </a:avLst>
          </a:prstGeom>
          <a:solidFill>
            <a:schemeClr val="accent1"/>
          </a:solidFill>
          <a:ln w="9525">
            <a:solidFill>
              <a:schemeClr val="tx1"/>
            </a:solidFill>
            <a:miter lim="800000"/>
            <a:headEnd type="none" w="sm" len="sm"/>
            <a:tailEnd type="none" w="sm" len="sm"/>
          </a:ln>
          <a:effectLst/>
        </p:spPr>
        <p:txBody>
          <a:bodyPr/>
          <a:lstStyle/>
          <a:p>
            <a:pPr algn="ctr"/>
            <a:r>
              <a:rPr lang="en-US" sz="1400"/>
              <a:t>Hans Hermann!!!</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914400" y="0"/>
            <a:ext cx="7239000" cy="1295400"/>
          </a:xfrm>
        </p:spPr>
        <p:txBody>
          <a:bodyPr/>
          <a:lstStyle/>
          <a:p>
            <a:r>
              <a:rPr lang="en-US" sz="2800" b="1"/>
              <a:t>Prussia: Frederick II (1740-1786)</a:t>
            </a:r>
            <a:br>
              <a:rPr lang="en-US" sz="2800" b="1"/>
            </a:br>
            <a:r>
              <a:rPr lang="en-US" sz="2800" b="1"/>
              <a:t>The Great</a:t>
            </a:r>
          </a:p>
        </p:txBody>
      </p:sp>
      <p:sp>
        <p:nvSpPr>
          <p:cNvPr id="246787" name="Rectangle 3"/>
          <p:cNvSpPr>
            <a:spLocks noGrp="1" noChangeArrowheads="1"/>
          </p:cNvSpPr>
          <p:nvPr>
            <p:ph type="body" idx="1"/>
          </p:nvPr>
        </p:nvSpPr>
        <p:spPr>
          <a:xfrm>
            <a:off x="2895600" y="1524000"/>
            <a:ext cx="6248400" cy="5334000"/>
          </a:xfrm>
        </p:spPr>
        <p:txBody>
          <a:bodyPr/>
          <a:lstStyle/>
          <a:p>
            <a:pPr>
              <a:lnSpc>
                <a:spcPct val="80000"/>
              </a:lnSpc>
            </a:pPr>
            <a:r>
              <a:rPr lang="en-US" sz="2400"/>
              <a:t>He became king at age 28, and deemed himself “</a:t>
            </a:r>
            <a:r>
              <a:rPr lang="en-US" sz="2400" b="1"/>
              <a:t>first servant of the state</a:t>
            </a:r>
            <a:r>
              <a:rPr lang="en-US" sz="2400"/>
              <a:t>”</a:t>
            </a:r>
          </a:p>
          <a:p>
            <a:pPr>
              <a:lnSpc>
                <a:spcPct val="80000"/>
              </a:lnSpc>
            </a:pPr>
            <a:r>
              <a:rPr lang="en-US" sz="2400"/>
              <a:t>Initially, followed beliefs of the philosophes</a:t>
            </a:r>
          </a:p>
          <a:p>
            <a:pPr lvl="1">
              <a:lnSpc>
                <a:spcPct val="80000"/>
              </a:lnSpc>
            </a:pPr>
            <a:r>
              <a:rPr lang="en-US" sz="2400"/>
              <a:t>Established a </a:t>
            </a:r>
            <a:r>
              <a:rPr lang="en-US" sz="2400" b="1"/>
              <a:t>single code of laws</a:t>
            </a:r>
            <a:endParaRPr lang="en-US" sz="2400"/>
          </a:p>
          <a:p>
            <a:pPr lvl="1">
              <a:lnSpc>
                <a:spcPct val="80000"/>
              </a:lnSpc>
            </a:pPr>
            <a:r>
              <a:rPr lang="en-US" sz="2400"/>
              <a:t>Eliminated use of torture except in treason and murder </a:t>
            </a:r>
          </a:p>
          <a:p>
            <a:pPr lvl="1">
              <a:lnSpc>
                <a:spcPct val="80000"/>
              </a:lnSpc>
            </a:pPr>
            <a:r>
              <a:rPr lang="en-US" sz="2400"/>
              <a:t>Granted limited freedom of speech and press</a:t>
            </a:r>
          </a:p>
          <a:p>
            <a:pPr lvl="1">
              <a:lnSpc>
                <a:spcPct val="80000"/>
              </a:lnSpc>
            </a:pPr>
            <a:r>
              <a:rPr lang="en-US" sz="2400"/>
              <a:t>Granted complete religious toleration </a:t>
            </a:r>
          </a:p>
          <a:p>
            <a:pPr>
              <a:lnSpc>
                <a:spcPct val="80000"/>
              </a:lnSpc>
            </a:pPr>
            <a:r>
              <a:rPr lang="en-US" sz="2400"/>
              <a:t>However, he reversed his father’s policy of upward mobility through civil service, reserving high posts for nobles</a:t>
            </a:r>
          </a:p>
          <a:p>
            <a:pPr>
              <a:lnSpc>
                <a:spcPct val="80000"/>
              </a:lnSpc>
            </a:pPr>
            <a:r>
              <a:rPr lang="en-US" sz="2400"/>
              <a:t>He also refused to free serfs as he depended on Junkers</a:t>
            </a:r>
          </a:p>
        </p:txBody>
      </p:sp>
      <p:pic>
        <p:nvPicPr>
          <p:cNvPr id="246788" name="Picture 4" descr="Frederick_II_of_Prussia_Coloured_drawing"/>
          <p:cNvPicPr>
            <a:picLocks noChangeAspect="1" noChangeArrowheads="1"/>
          </p:cNvPicPr>
          <p:nvPr/>
        </p:nvPicPr>
        <p:blipFill>
          <a:blip r:embed="rId3" cstate="print"/>
          <a:srcRect/>
          <a:stretch>
            <a:fillRect/>
          </a:stretch>
        </p:blipFill>
        <p:spPr bwMode="auto">
          <a:xfrm>
            <a:off x="0" y="1676400"/>
            <a:ext cx="2894013" cy="4038600"/>
          </a:xfrm>
          <a:prstGeom prst="rect">
            <a:avLst/>
          </a:prstGeom>
          <a:noFill/>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914400" y="0"/>
            <a:ext cx="8001000" cy="1371600"/>
          </a:xfrm>
        </p:spPr>
        <p:txBody>
          <a:bodyPr/>
          <a:lstStyle/>
          <a:p>
            <a:r>
              <a:rPr lang="en-US"/>
              <a:t>Prussia: Frederick II’s Militarism</a:t>
            </a:r>
          </a:p>
        </p:txBody>
      </p:sp>
      <p:sp>
        <p:nvSpPr>
          <p:cNvPr id="133123" name="Rectangle 3"/>
          <p:cNvSpPr>
            <a:spLocks noGrp="1" noChangeArrowheads="1"/>
          </p:cNvSpPr>
          <p:nvPr>
            <p:ph type="body" idx="1"/>
          </p:nvPr>
        </p:nvSpPr>
        <p:spPr>
          <a:xfrm>
            <a:off x="3733800" y="1524000"/>
            <a:ext cx="5410200" cy="5334000"/>
          </a:xfrm>
        </p:spPr>
        <p:txBody>
          <a:bodyPr/>
          <a:lstStyle/>
          <a:p>
            <a:pPr>
              <a:lnSpc>
                <a:spcPct val="80000"/>
              </a:lnSpc>
            </a:pPr>
            <a:r>
              <a:rPr lang="en-US" sz="2000" b="1"/>
              <a:t>Took a great interest in the military</a:t>
            </a:r>
          </a:p>
          <a:p>
            <a:pPr>
              <a:lnSpc>
                <a:spcPct val="80000"/>
              </a:lnSpc>
            </a:pPr>
            <a:r>
              <a:rPr lang="en-US" sz="2000" b="1"/>
              <a:t>Army grew to 200k men</a:t>
            </a:r>
          </a:p>
          <a:p>
            <a:pPr>
              <a:lnSpc>
                <a:spcPct val="80000"/>
              </a:lnSpc>
            </a:pPr>
            <a:r>
              <a:rPr lang="en-US" sz="2000" b="1"/>
              <a:t>Unlike his predecessors, he USED his military</a:t>
            </a:r>
            <a:endParaRPr lang="en-US" sz="1800" b="1"/>
          </a:p>
          <a:p>
            <a:pPr lvl="1">
              <a:lnSpc>
                <a:spcPct val="80000"/>
              </a:lnSpc>
            </a:pPr>
            <a:r>
              <a:rPr lang="en-US" sz="1900" b="1"/>
              <a:t>Took advantage of succession crisis in Austria and snatched Silesia from Maria Theresa the Hapsburg monarch</a:t>
            </a:r>
          </a:p>
          <a:p>
            <a:pPr lvl="1">
              <a:lnSpc>
                <a:spcPct val="80000"/>
              </a:lnSpc>
            </a:pPr>
            <a:r>
              <a:rPr lang="en-US" sz="1900" b="1"/>
              <a:t>This violated the Pragmatic Sanction and the issue was force vs. law – Fred into EXPANSION!</a:t>
            </a:r>
          </a:p>
          <a:p>
            <a:pPr lvl="1">
              <a:lnSpc>
                <a:spcPct val="80000"/>
              </a:lnSpc>
            </a:pPr>
            <a:r>
              <a:rPr lang="en-US" sz="1900" b="1"/>
              <a:t>Frederick embroiled in 2 wars: The War of Austrian Succession and the Seven Year’ War</a:t>
            </a:r>
          </a:p>
          <a:p>
            <a:pPr lvl="2">
              <a:lnSpc>
                <a:spcPct val="80000"/>
              </a:lnSpc>
            </a:pPr>
            <a:r>
              <a:rPr lang="en-US" sz="1800" b="1"/>
              <a:t>permanent control of Silesia</a:t>
            </a:r>
          </a:p>
          <a:p>
            <a:pPr lvl="2">
              <a:lnSpc>
                <a:spcPct val="80000"/>
              </a:lnSpc>
            </a:pPr>
            <a:r>
              <a:rPr lang="en-US" sz="1800" b="1"/>
              <a:t>partitioning of Poland, unifying the Prussian regions</a:t>
            </a:r>
            <a:r>
              <a:rPr lang="en-US" sz="1600" b="1"/>
              <a:t> </a:t>
            </a:r>
          </a:p>
          <a:p>
            <a:pPr>
              <a:lnSpc>
                <a:spcPct val="80000"/>
              </a:lnSpc>
            </a:pPr>
            <a:r>
              <a:rPr lang="en-US" sz="2000" b="1"/>
              <a:t>After Frederick II, Prussia had clearly established itself as a major European powerhouse</a:t>
            </a:r>
            <a:endParaRPr lang="en-US" sz="1800" b="1"/>
          </a:p>
        </p:txBody>
      </p:sp>
      <p:pic>
        <p:nvPicPr>
          <p:cNvPr id="151562" name="Picture 10" descr="growth_of_prussia_1600_1795"/>
          <p:cNvPicPr>
            <a:picLocks noChangeAspect="1" noChangeArrowheads="1"/>
          </p:cNvPicPr>
          <p:nvPr/>
        </p:nvPicPr>
        <p:blipFill>
          <a:blip r:embed="rId3" cstate="print"/>
          <a:srcRect/>
          <a:stretch>
            <a:fillRect/>
          </a:stretch>
        </p:blipFill>
        <p:spPr bwMode="auto">
          <a:xfrm>
            <a:off x="0" y="1752600"/>
            <a:ext cx="3657600" cy="3051175"/>
          </a:xfrm>
          <a:prstGeom prst="rect">
            <a:avLst/>
          </a:prstGeom>
          <a:noFill/>
        </p:spPr>
      </p:pic>
      <p:sp>
        <p:nvSpPr>
          <p:cNvPr id="151563" name="Text Box 11"/>
          <p:cNvSpPr txBox="1">
            <a:spLocks noChangeArrowheads="1"/>
          </p:cNvSpPr>
          <p:nvPr/>
        </p:nvSpPr>
        <p:spPr bwMode="auto">
          <a:xfrm>
            <a:off x="0" y="4800600"/>
            <a:ext cx="3657600" cy="825500"/>
          </a:xfrm>
          <a:prstGeom prst="rect">
            <a:avLst/>
          </a:prstGeom>
          <a:noFill/>
          <a:ln w="9525">
            <a:noFill/>
            <a:miter lim="800000"/>
            <a:headEnd type="none" w="sm" len="sm"/>
            <a:tailEnd type="none" w="sm" len="sm"/>
          </a:ln>
          <a:effectLst/>
        </p:spPr>
        <p:txBody>
          <a:bodyPr>
            <a:spAutoFit/>
          </a:bodyPr>
          <a:lstStyle/>
          <a:p>
            <a:pPr algn="r">
              <a:spcBef>
                <a:spcPct val="50000"/>
              </a:spcBef>
            </a:pPr>
            <a:r>
              <a:rPr lang="en-US" sz="1600" b="1"/>
              <a:t>Under Fred II, Prussia attained Silesia, Posen and West Prussia, uniting Hohenzollern lands</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914400" y="0"/>
            <a:ext cx="8001000" cy="1371600"/>
          </a:xfrm>
        </p:spPr>
        <p:txBody>
          <a:bodyPr/>
          <a:lstStyle/>
          <a:p>
            <a:r>
              <a:rPr lang="en-US" sz="3200" b="1"/>
              <a:t>The Hapsburgs’ Austrian Empire:</a:t>
            </a:r>
            <a:br>
              <a:rPr lang="en-US" sz="3200" b="1"/>
            </a:br>
            <a:r>
              <a:rPr lang="en-US" sz="3200" b="1"/>
              <a:t>Maria Theresa</a:t>
            </a:r>
          </a:p>
        </p:txBody>
      </p:sp>
      <p:sp>
        <p:nvSpPr>
          <p:cNvPr id="134147" name="Rectangle 3"/>
          <p:cNvSpPr>
            <a:spLocks noGrp="1" noChangeArrowheads="1"/>
          </p:cNvSpPr>
          <p:nvPr>
            <p:ph type="body" idx="1"/>
          </p:nvPr>
        </p:nvSpPr>
        <p:spPr>
          <a:xfrm>
            <a:off x="2057400" y="1524000"/>
            <a:ext cx="7086600" cy="5334000"/>
          </a:xfrm>
        </p:spPr>
        <p:txBody>
          <a:bodyPr/>
          <a:lstStyle/>
          <a:p>
            <a:pPr>
              <a:lnSpc>
                <a:spcPct val="80000"/>
              </a:lnSpc>
            </a:pPr>
            <a:r>
              <a:rPr lang="en-US" sz="2200"/>
              <a:t>By the early 18th century, Austria was a formidable European power</a:t>
            </a:r>
          </a:p>
          <a:p>
            <a:pPr lvl="1">
              <a:lnSpc>
                <a:spcPct val="80000"/>
              </a:lnSpc>
            </a:pPr>
            <a:r>
              <a:rPr lang="en-US" sz="1800" b="1"/>
              <a:t>Vienna was the center of the monarchy and music</a:t>
            </a:r>
          </a:p>
          <a:p>
            <a:pPr lvl="1">
              <a:lnSpc>
                <a:spcPct val="80000"/>
              </a:lnSpc>
            </a:pPr>
            <a:r>
              <a:rPr lang="en-US" sz="1800" b="1"/>
              <a:t>Austria was home to many ethnicities, languages, religions, and cultures, but could not provide common laws and a centralized administration </a:t>
            </a:r>
          </a:p>
          <a:p>
            <a:pPr>
              <a:lnSpc>
                <a:spcPct val="80000"/>
              </a:lnSpc>
            </a:pPr>
            <a:r>
              <a:rPr lang="en-US" sz="2200"/>
              <a:t>Maria Theresa (1740-1780) began her reign tragically, but…</a:t>
            </a:r>
          </a:p>
          <a:p>
            <a:pPr lvl="1">
              <a:lnSpc>
                <a:spcPct val="80000"/>
              </a:lnSpc>
            </a:pPr>
            <a:r>
              <a:rPr lang="en-US" sz="1800" b="1"/>
              <a:t>She prepared to go to war by curbing the power of local assemblies </a:t>
            </a:r>
          </a:p>
          <a:p>
            <a:pPr lvl="1">
              <a:lnSpc>
                <a:spcPct val="80000"/>
              </a:lnSpc>
            </a:pPr>
            <a:r>
              <a:rPr lang="en-US" sz="1800" b="1"/>
              <a:t>Forced nobles and clergy to pay property taxes directly to royal officials, not local </a:t>
            </a:r>
          </a:p>
          <a:p>
            <a:pPr lvl="1">
              <a:lnSpc>
                <a:spcPct val="80000"/>
              </a:lnSpc>
            </a:pPr>
            <a:r>
              <a:rPr lang="en-US" sz="1800" b="1"/>
              <a:t>Divided Austrian lands into 10 provinces administered directly by a royal official. </a:t>
            </a:r>
          </a:p>
          <a:p>
            <a:pPr lvl="1">
              <a:lnSpc>
                <a:spcPct val="80000"/>
              </a:lnSpc>
            </a:pPr>
            <a:r>
              <a:rPr lang="en-US" sz="1800" b="1"/>
              <a:t>Expanded army - needed to after Silesia incident!</a:t>
            </a:r>
          </a:p>
          <a:p>
            <a:pPr lvl="1">
              <a:lnSpc>
                <a:spcPct val="80000"/>
              </a:lnSpc>
            </a:pPr>
            <a:r>
              <a:rPr lang="en-US" sz="1800" b="1"/>
              <a:t>She was a devout Catholic, and a conservative - not a reformer</a:t>
            </a:r>
          </a:p>
          <a:p>
            <a:pPr lvl="1">
              <a:lnSpc>
                <a:spcPct val="80000"/>
              </a:lnSpc>
            </a:pPr>
            <a:r>
              <a:rPr lang="en-US" sz="1800" b="1"/>
              <a:t>She did prove to be one of the strongest Hapsburg rulers</a:t>
            </a:r>
          </a:p>
        </p:txBody>
      </p:sp>
      <p:pic>
        <p:nvPicPr>
          <p:cNvPr id="141317" name="Picture 5" descr="00006953_Maria%20Theresa%20and%20Family"/>
          <p:cNvPicPr>
            <a:picLocks noChangeAspect="1" noChangeArrowheads="1"/>
          </p:cNvPicPr>
          <p:nvPr/>
        </p:nvPicPr>
        <p:blipFill>
          <a:blip r:embed="rId3" cstate="print"/>
          <a:srcRect/>
          <a:stretch>
            <a:fillRect/>
          </a:stretch>
        </p:blipFill>
        <p:spPr bwMode="auto">
          <a:xfrm>
            <a:off x="0" y="4114800"/>
            <a:ext cx="2449513" cy="2743200"/>
          </a:xfrm>
          <a:prstGeom prst="rect">
            <a:avLst/>
          </a:prstGeom>
          <a:noFill/>
        </p:spPr>
      </p:pic>
      <p:pic>
        <p:nvPicPr>
          <p:cNvPr id="141319" name="Picture 7" descr="2986118900094285158S600x600Q85"/>
          <p:cNvPicPr>
            <a:picLocks noChangeAspect="1" noChangeArrowheads="1"/>
          </p:cNvPicPr>
          <p:nvPr/>
        </p:nvPicPr>
        <p:blipFill>
          <a:blip r:embed="rId4" cstate="print"/>
          <a:srcRect/>
          <a:stretch>
            <a:fillRect/>
          </a:stretch>
        </p:blipFill>
        <p:spPr bwMode="auto">
          <a:xfrm>
            <a:off x="0" y="1447800"/>
            <a:ext cx="1922463" cy="2667000"/>
          </a:xfrm>
          <a:prstGeom prst="rect">
            <a:avLst/>
          </a:prstGeom>
          <a:noFill/>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914400" y="0"/>
            <a:ext cx="8001000" cy="1371600"/>
          </a:xfrm>
        </p:spPr>
        <p:txBody>
          <a:bodyPr/>
          <a:lstStyle/>
          <a:p>
            <a:r>
              <a:rPr lang="en-US" sz="3200" b="1"/>
              <a:t>The Hapsburgs’ Austrian Empire:</a:t>
            </a:r>
            <a:br>
              <a:rPr lang="en-US" sz="3200" b="1"/>
            </a:br>
            <a:r>
              <a:rPr lang="en-US" sz="3200" b="1"/>
              <a:t>Joseph II</a:t>
            </a:r>
          </a:p>
        </p:txBody>
      </p:sp>
      <p:sp>
        <p:nvSpPr>
          <p:cNvPr id="135171" name="Rectangle 3"/>
          <p:cNvSpPr>
            <a:spLocks noGrp="1" noChangeArrowheads="1"/>
          </p:cNvSpPr>
          <p:nvPr>
            <p:ph type="body" idx="1"/>
          </p:nvPr>
        </p:nvSpPr>
        <p:spPr>
          <a:xfrm>
            <a:off x="1752600" y="1676400"/>
            <a:ext cx="7391400" cy="5181600"/>
          </a:xfrm>
        </p:spPr>
        <p:txBody>
          <a:bodyPr/>
          <a:lstStyle/>
          <a:p>
            <a:pPr marL="609600" indent="-609600">
              <a:lnSpc>
                <a:spcPct val="80000"/>
              </a:lnSpc>
            </a:pPr>
            <a:r>
              <a:rPr lang="en-US" sz="2400" dirty="0"/>
              <a:t>Maria Theresa didn’t care for the </a:t>
            </a:r>
            <a:r>
              <a:rPr lang="en-US" sz="2400" dirty="0" err="1"/>
              <a:t>philosophes</a:t>
            </a:r>
            <a:r>
              <a:rPr lang="en-US" sz="2400" dirty="0"/>
              <a:t>’ ideas, but her son, Joseph II did</a:t>
            </a:r>
          </a:p>
          <a:p>
            <a:pPr marL="609600" indent="-609600">
              <a:lnSpc>
                <a:spcPct val="80000"/>
              </a:lnSpc>
            </a:pPr>
            <a:r>
              <a:rPr lang="en-US" sz="2400" dirty="0"/>
              <a:t>Joseph II (WITH MT,1765-1780; alone 1780-1790)</a:t>
            </a:r>
          </a:p>
          <a:p>
            <a:pPr marL="990600" lvl="1" indent="-541338">
              <a:lnSpc>
                <a:spcPct val="80000"/>
              </a:lnSpc>
            </a:pPr>
            <a:r>
              <a:rPr lang="en-US" sz="1800" b="1" dirty="0"/>
              <a:t>He was interested in Enlightenment ideas</a:t>
            </a:r>
          </a:p>
          <a:p>
            <a:pPr marL="990600" lvl="1" indent="-541338">
              <a:lnSpc>
                <a:spcPct val="80000"/>
              </a:lnSpc>
            </a:pPr>
            <a:r>
              <a:rPr lang="en-US" sz="1800" b="1" dirty="0"/>
              <a:t>Stated that the state meant “the greatest good for the greatest number” </a:t>
            </a:r>
          </a:p>
          <a:p>
            <a:pPr marL="990600" lvl="1" indent="-541338">
              <a:lnSpc>
                <a:spcPct val="80000"/>
              </a:lnSpc>
            </a:pPr>
            <a:r>
              <a:rPr lang="en-US" sz="1800" b="1" dirty="0"/>
              <a:t>Abolished serfdom </a:t>
            </a:r>
          </a:p>
          <a:p>
            <a:pPr marL="990600" lvl="1" indent="-541338">
              <a:lnSpc>
                <a:spcPct val="80000"/>
              </a:lnSpc>
            </a:pPr>
            <a:r>
              <a:rPr lang="en-US" sz="1800" b="1" dirty="0"/>
              <a:t>Established new penal code - no more death penalty and all equal before the law</a:t>
            </a:r>
          </a:p>
          <a:p>
            <a:pPr marL="990600" lvl="1" indent="-541338">
              <a:lnSpc>
                <a:spcPct val="80000"/>
              </a:lnSpc>
            </a:pPr>
            <a:r>
              <a:rPr lang="en-US" sz="1800" b="1" dirty="0"/>
              <a:t>Freedom of press</a:t>
            </a:r>
          </a:p>
          <a:p>
            <a:pPr marL="990600" lvl="1" indent="-541338">
              <a:lnSpc>
                <a:spcPct val="80000"/>
              </a:lnSpc>
            </a:pPr>
            <a:r>
              <a:rPr lang="en-US" sz="1800" b="1" dirty="0"/>
              <a:t>Complete religious toleration and restricted the Catholic </a:t>
            </a:r>
            <a:r>
              <a:rPr lang="en-US" sz="1800" b="1" dirty="0" smtClean="0"/>
              <a:t>Church (Edict of Idle)</a:t>
            </a:r>
            <a:endParaRPr lang="en-US" sz="1800" b="1" dirty="0"/>
          </a:p>
          <a:p>
            <a:pPr marL="990600" lvl="1" indent="-541338">
              <a:lnSpc>
                <a:spcPct val="80000"/>
              </a:lnSpc>
            </a:pPr>
            <a:r>
              <a:rPr lang="en-US" sz="1800" b="1" dirty="0"/>
              <a:t>Tried to impose German language for whole empire and alienated the non-German speaking nationalities - esp. Magyars</a:t>
            </a:r>
          </a:p>
          <a:p>
            <a:pPr marL="609600" indent="-609600">
              <a:lnSpc>
                <a:spcPct val="80000"/>
              </a:lnSpc>
            </a:pPr>
            <a:r>
              <a:rPr lang="en-US" sz="2400" dirty="0"/>
              <a:t>After his death, Leopold and others undid his “enlightened” reforms.</a:t>
            </a:r>
          </a:p>
        </p:txBody>
      </p:sp>
      <p:pic>
        <p:nvPicPr>
          <p:cNvPr id="237571" name="Picture 3" descr="Joseph_II"/>
          <p:cNvPicPr>
            <a:picLocks noChangeAspect="1" noChangeArrowheads="1"/>
          </p:cNvPicPr>
          <p:nvPr/>
        </p:nvPicPr>
        <p:blipFill>
          <a:blip r:embed="rId3" cstate="print"/>
          <a:srcRect/>
          <a:stretch>
            <a:fillRect/>
          </a:stretch>
        </p:blipFill>
        <p:spPr bwMode="auto">
          <a:xfrm>
            <a:off x="0" y="1752600"/>
            <a:ext cx="1752600" cy="3657600"/>
          </a:xfrm>
          <a:prstGeom prst="rect">
            <a:avLst/>
          </a:prstGeom>
          <a:noFill/>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26"/>
          <p:cNvSpPr>
            <a:spLocks noGrp="1" noChangeArrowheads="1"/>
          </p:cNvSpPr>
          <p:nvPr>
            <p:ph type="title"/>
          </p:nvPr>
        </p:nvSpPr>
        <p:spPr>
          <a:xfrm>
            <a:off x="914400" y="152400"/>
            <a:ext cx="8001000" cy="1219200"/>
          </a:xfrm>
        </p:spPr>
        <p:txBody>
          <a:bodyPr/>
          <a:lstStyle/>
          <a:p>
            <a:r>
              <a:rPr lang="en-US" sz="3200" b="1"/>
              <a:t>Russia: Setting the Stage for Catherine’s Ascent</a:t>
            </a:r>
            <a:r>
              <a:rPr lang="en-US" sz="3500" b="1"/>
              <a:t> </a:t>
            </a:r>
          </a:p>
        </p:txBody>
      </p:sp>
      <p:sp>
        <p:nvSpPr>
          <p:cNvPr id="137219" name="Rectangle 1027"/>
          <p:cNvSpPr>
            <a:spLocks noGrp="1" noChangeArrowheads="1"/>
          </p:cNvSpPr>
          <p:nvPr>
            <p:ph type="body" idx="1"/>
          </p:nvPr>
        </p:nvSpPr>
        <p:spPr>
          <a:xfrm>
            <a:off x="2209800" y="1524000"/>
            <a:ext cx="6934200" cy="5334000"/>
          </a:xfrm>
        </p:spPr>
        <p:txBody>
          <a:bodyPr/>
          <a:lstStyle/>
          <a:p>
            <a:pPr marL="350838" indent="-350838">
              <a:lnSpc>
                <a:spcPct val="80000"/>
              </a:lnSpc>
            </a:pPr>
            <a:r>
              <a:rPr lang="en-US" sz="2300" dirty="0"/>
              <a:t>The Russian court and aristocracy adopted French as their conversational language, so French Enlightenment ideas did influence Russia. </a:t>
            </a:r>
          </a:p>
          <a:p>
            <a:pPr marL="350838" indent="-350838">
              <a:lnSpc>
                <a:spcPct val="80000"/>
              </a:lnSpc>
            </a:pPr>
            <a:r>
              <a:rPr lang="en-US" sz="2300" dirty="0"/>
              <a:t>After Peter the Great, Russian military power expanded, and Russia joined against Prussia in the Seven Years War. </a:t>
            </a:r>
          </a:p>
          <a:p>
            <a:pPr marL="350838" indent="-350838">
              <a:lnSpc>
                <a:spcPct val="80000"/>
              </a:lnSpc>
            </a:pPr>
            <a:r>
              <a:rPr lang="en-US" sz="2300" dirty="0" smtClean="0"/>
              <a:t>Peter the Great had 6 successors, all of whom were at the mercy of the palace guard.  </a:t>
            </a:r>
          </a:p>
          <a:p>
            <a:pPr marL="350838" indent="-350838">
              <a:lnSpc>
                <a:spcPct val="80000"/>
              </a:lnSpc>
            </a:pPr>
            <a:r>
              <a:rPr lang="en-US" sz="2300" dirty="0" smtClean="0"/>
              <a:t>When the last them, Peter III, was murdered by them, his wife, German Princess Catherine took charge.  </a:t>
            </a:r>
          </a:p>
          <a:p>
            <a:pPr marL="350838" indent="-350838">
              <a:lnSpc>
                <a:spcPct val="80000"/>
              </a:lnSpc>
            </a:pPr>
            <a:r>
              <a:rPr lang="en-US" sz="2300" dirty="0" smtClean="0"/>
              <a:t>Catherine, a Romanov by marriage, ruled from 1762 to 1796 and was the first </a:t>
            </a:r>
            <a:r>
              <a:rPr lang="en-US" sz="2300" i="1" dirty="0" smtClean="0"/>
              <a:t>powerful</a:t>
            </a:r>
            <a:r>
              <a:rPr lang="en-US" sz="2300" dirty="0" smtClean="0"/>
              <a:t> ruler post-Peter</a:t>
            </a:r>
          </a:p>
          <a:p>
            <a:pPr marL="350838" indent="-350838">
              <a:lnSpc>
                <a:spcPct val="80000"/>
              </a:lnSpc>
            </a:pPr>
            <a:r>
              <a:rPr lang="en-US" sz="2300" dirty="0" smtClean="0"/>
              <a:t>She </a:t>
            </a:r>
            <a:r>
              <a:rPr lang="en-US" sz="2300" dirty="0"/>
              <a:t>was resourceful and court savvy, developing support in high places to engineer the murder</a:t>
            </a:r>
          </a:p>
        </p:txBody>
      </p:sp>
      <p:pic>
        <p:nvPicPr>
          <p:cNvPr id="137220" name="Picture 1028" descr="catherine_the_great"/>
          <p:cNvPicPr>
            <a:picLocks noChangeAspect="1" noChangeArrowheads="1"/>
          </p:cNvPicPr>
          <p:nvPr/>
        </p:nvPicPr>
        <p:blipFill>
          <a:blip r:embed="rId3" cstate="print"/>
          <a:srcRect/>
          <a:stretch>
            <a:fillRect/>
          </a:stretch>
        </p:blipFill>
        <p:spPr bwMode="auto">
          <a:xfrm>
            <a:off x="0" y="1752600"/>
            <a:ext cx="2120900" cy="2667000"/>
          </a:xfrm>
          <a:prstGeom prst="rect">
            <a:avLst/>
          </a:prstGeom>
          <a:noFill/>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914400" y="152400"/>
            <a:ext cx="8001000" cy="1143000"/>
          </a:xfrm>
        </p:spPr>
        <p:txBody>
          <a:bodyPr/>
          <a:lstStyle/>
          <a:p>
            <a:r>
              <a:rPr lang="en-US" sz="3500" b="1"/>
              <a:t>Russia: Catherine’s Policies </a:t>
            </a:r>
          </a:p>
        </p:txBody>
      </p:sp>
      <p:sp>
        <p:nvSpPr>
          <p:cNvPr id="138243" name="Rectangle 3"/>
          <p:cNvSpPr>
            <a:spLocks noGrp="1" noChangeArrowheads="1"/>
          </p:cNvSpPr>
          <p:nvPr>
            <p:ph type="body" idx="1"/>
          </p:nvPr>
        </p:nvSpPr>
        <p:spPr>
          <a:xfrm>
            <a:off x="2819400" y="1600200"/>
            <a:ext cx="6324600" cy="5257800"/>
          </a:xfrm>
        </p:spPr>
        <p:txBody>
          <a:bodyPr/>
          <a:lstStyle/>
          <a:p>
            <a:pPr marL="396875" indent="-396875"/>
            <a:r>
              <a:rPr lang="en-US" sz="2200" dirty="0"/>
              <a:t>Though German, Catherine quickly learned Russian and became Russian Orthodox after her marriage. </a:t>
            </a:r>
          </a:p>
          <a:p>
            <a:pPr marL="396875" indent="-396875"/>
            <a:r>
              <a:rPr lang="en-US" sz="2200" dirty="0"/>
              <a:t>She was practical, hearty, and boisterous--a worthy successor </a:t>
            </a:r>
            <a:r>
              <a:rPr lang="en-US" sz="2200" dirty="0" smtClean="0"/>
              <a:t>for </a:t>
            </a:r>
            <a:r>
              <a:rPr lang="en-US" sz="2200" dirty="0"/>
              <a:t>Peter. </a:t>
            </a:r>
          </a:p>
          <a:p>
            <a:pPr marL="396875" indent="-396875"/>
            <a:r>
              <a:rPr lang="en-US" sz="2200" dirty="0"/>
              <a:t>She was intellectual, reading Blackstone (law) and corresponding with Voltaire and Diderot. </a:t>
            </a:r>
          </a:p>
          <a:p>
            <a:pPr marL="396875" indent="-396875"/>
            <a:r>
              <a:rPr lang="en-US" sz="2200" dirty="0"/>
              <a:t>She publicized her intention to make reforms, and worked to codify the laws, restricting torture, and increasing religious toleration.</a:t>
            </a:r>
          </a:p>
          <a:p>
            <a:pPr marL="396875" indent="-396875"/>
            <a:r>
              <a:rPr lang="en-US" sz="2200" b="1" i="1" dirty="0"/>
              <a:t>Instruction, 1767</a:t>
            </a:r>
            <a:r>
              <a:rPr lang="en-US" sz="2200" dirty="0"/>
              <a:t> </a:t>
            </a:r>
          </a:p>
          <a:p>
            <a:pPr marL="396875" indent="-396875"/>
            <a:r>
              <a:rPr lang="en-US" sz="2200" dirty="0"/>
              <a:t>She also began to consolidate the machinery of state.</a:t>
            </a:r>
          </a:p>
        </p:txBody>
      </p:sp>
      <p:pic>
        <p:nvPicPr>
          <p:cNvPr id="234499" name="Picture 3" descr="36"/>
          <p:cNvPicPr>
            <a:picLocks noChangeAspect="1" noChangeArrowheads="1"/>
          </p:cNvPicPr>
          <p:nvPr/>
        </p:nvPicPr>
        <p:blipFill>
          <a:blip r:embed="rId3" cstate="print"/>
          <a:srcRect/>
          <a:stretch>
            <a:fillRect/>
          </a:stretch>
        </p:blipFill>
        <p:spPr bwMode="auto">
          <a:xfrm>
            <a:off x="0" y="1752600"/>
            <a:ext cx="2800350" cy="3733800"/>
          </a:xfrm>
          <a:prstGeom prst="rect">
            <a:avLst/>
          </a:prstGeom>
          <a:noFill/>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914400" y="152400"/>
            <a:ext cx="8001000" cy="1219200"/>
          </a:xfrm>
        </p:spPr>
        <p:txBody>
          <a:bodyPr/>
          <a:lstStyle/>
          <a:p>
            <a:r>
              <a:rPr lang="en-US" sz="3500" b="1"/>
              <a:t>Russia: Catherine and Pugachev</a:t>
            </a:r>
          </a:p>
        </p:txBody>
      </p:sp>
      <p:sp>
        <p:nvSpPr>
          <p:cNvPr id="139267" name="Rectangle 3"/>
          <p:cNvSpPr>
            <a:spLocks noGrp="1" noChangeArrowheads="1"/>
          </p:cNvSpPr>
          <p:nvPr>
            <p:ph type="body" idx="1"/>
          </p:nvPr>
        </p:nvSpPr>
        <p:spPr>
          <a:xfrm>
            <a:off x="2057400" y="1447800"/>
            <a:ext cx="7086600" cy="5410200"/>
          </a:xfrm>
        </p:spPr>
        <p:txBody>
          <a:bodyPr/>
          <a:lstStyle/>
          <a:p>
            <a:pPr marL="465138" indent="-465138">
              <a:lnSpc>
                <a:spcPct val="90000"/>
              </a:lnSpc>
            </a:pPr>
            <a:r>
              <a:rPr lang="en-US" sz="2100" dirty="0"/>
              <a:t>Any idea of reforming serfdom was ended by </a:t>
            </a:r>
            <a:r>
              <a:rPr lang="en-US" sz="2100" b="1" dirty="0" err="1"/>
              <a:t>Pugachev’s</a:t>
            </a:r>
            <a:r>
              <a:rPr lang="en-US" sz="2100" b="1" dirty="0"/>
              <a:t> rebellion </a:t>
            </a:r>
            <a:r>
              <a:rPr lang="en-US" sz="2100" dirty="0"/>
              <a:t>(1773). </a:t>
            </a:r>
          </a:p>
          <a:p>
            <a:pPr marL="465138" indent="-465138">
              <a:lnSpc>
                <a:spcPct val="90000"/>
              </a:lnSpc>
            </a:pPr>
            <a:r>
              <a:rPr lang="en-US" sz="2100" dirty="0"/>
              <a:t>Traditional Russians felt oppressed and alienated by aristocracy. </a:t>
            </a:r>
          </a:p>
          <a:p>
            <a:pPr marL="465138" indent="-465138">
              <a:lnSpc>
                <a:spcPct val="90000"/>
              </a:lnSpc>
            </a:pPr>
            <a:r>
              <a:rPr lang="en-US" sz="2100" dirty="0" err="1"/>
              <a:t>Pugachev</a:t>
            </a:r>
            <a:r>
              <a:rPr lang="en-US" sz="2100" dirty="0"/>
              <a:t>, a </a:t>
            </a:r>
            <a:r>
              <a:rPr lang="en-US" sz="2100" b="1" dirty="0"/>
              <a:t>Cossack</a:t>
            </a:r>
            <a:r>
              <a:rPr lang="en-US" sz="2100" dirty="0"/>
              <a:t>, began an insurrection--joined by Cossacks and the serfs of the Ural and Volga regions. </a:t>
            </a:r>
          </a:p>
          <a:p>
            <a:pPr marL="465138" indent="-465138">
              <a:lnSpc>
                <a:spcPct val="90000"/>
              </a:lnSpc>
            </a:pPr>
            <a:r>
              <a:rPr lang="en-US" sz="2100" dirty="0"/>
              <a:t>Moscow aristocrats were terrified, but the rebels were stopped</a:t>
            </a:r>
          </a:p>
          <a:p>
            <a:pPr marL="465138" indent="-465138">
              <a:lnSpc>
                <a:spcPct val="90000"/>
              </a:lnSpc>
            </a:pPr>
            <a:r>
              <a:rPr lang="en-US" sz="2100" dirty="0" err="1"/>
              <a:t>Pugachev</a:t>
            </a:r>
            <a:r>
              <a:rPr lang="en-US" sz="2100" dirty="0"/>
              <a:t> was betrayed and captured. </a:t>
            </a:r>
          </a:p>
          <a:p>
            <a:pPr marL="465138" indent="-465138">
              <a:lnSpc>
                <a:spcPct val="90000"/>
              </a:lnSpc>
            </a:pPr>
            <a:r>
              <a:rPr lang="en-US" sz="2100" dirty="0"/>
              <a:t>Catherine’s answer was repression, increasing the power of landlords.</a:t>
            </a:r>
            <a:r>
              <a:rPr lang="en-US" sz="2000" dirty="0"/>
              <a:t> </a:t>
            </a:r>
          </a:p>
          <a:p>
            <a:pPr marL="990600" lvl="1" indent="-541338">
              <a:lnSpc>
                <a:spcPct val="90000"/>
              </a:lnSpc>
            </a:pPr>
            <a:r>
              <a:rPr lang="en-US" sz="1900" b="1" dirty="0"/>
              <a:t>As in Prussia, the state came more than ever to rest on an understanding between ruler and gentry.</a:t>
            </a:r>
          </a:p>
          <a:p>
            <a:pPr marL="990600" lvl="1" indent="-541338">
              <a:lnSpc>
                <a:spcPct val="90000"/>
              </a:lnSpc>
            </a:pPr>
            <a:r>
              <a:rPr lang="en-US" sz="1900" b="1" dirty="0"/>
              <a:t>The gentry accepted the monarchy, with its laws, officials, army and foreign policy, and received in return full authority over the peasants. </a:t>
            </a:r>
          </a:p>
        </p:txBody>
      </p:sp>
      <p:pic>
        <p:nvPicPr>
          <p:cNvPr id="233474" name="Picture 2" descr="WCB3e_unm18"/>
          <p:cNvPicPr>
            <a:picLocks noChangeAspect="1" noChangeArrowheads="1"/>
          </p:cNvPicPr>
          <p:nvPr/>
        </p:nvPicPr>
        <p:blipFill>
          <a:blip r:embed="rId3" cstate="print"/>
          <a:srcRect/>
          <a:stretch>
            <a:fillRect/>
          </a:stretch>
        </p:blipFill>
        <p:spPr bwMode="auto">
          <a:xfrm>
            <a:off x="0" y="1676400"/>
            <a:ext cx="2076450" cy="2819400"/>
          </a:xfrm>
          <a:prstGeom prst="rect">
            <a:avLst/>
          </a:prstGeom>
          <a:noFill/>
        </p:spPr>
      </p:pic>
      <p:pic>
        <p:nvPicPr>
          <p:cNvPr id="233475" name="Picture 3" descr="14"/>
          <p:cNvPicPr>
            <a:picLocks noChangeAspect="1" noChangeArrowheads="1"/>
          </p:cNvPicPr>
          <p:nvPr/>
        </p:nvPicPr>
        <p:blipFill>
          <a:blip r:embed="rId4" cstate="print"/>
          <a:srcRect/>
          <a:stretch>
            <a:fillRect/>
          </a:stretch>
        </p:blipFill>
        <p:spPr bwMode="auto">
          <a:xfrm>
            <a:off x="266700" y="4495800"/>
            <a:ext cx="1766888" cy="2362200"/>
          </a:xfrm>
          <a:prstGeom prst="rect">
            <a:avLst/>
          </a:prstGeom>
          <a:noFill/>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914400" y="152400"/>
            <a:ext cx="8001000" cy="1219200"/>
          </a:xfrm>
        </p:spPr>
        <p:txBody>
          <a:bodyPr/>
          <a:lstStyle/>
          <a:p>
            <a:r>
              <a:rPr lang="en-US" sz="3200" b="1"/>
              <a:t>Russia: </a:t>
            </a:r>
            <a:br>
              <a:rPr lang="en-US" sz="3200" b="1"/>
            </a:br>
            <a:r>
              <a:rPr lang="en-US" sz="3200" b="1"/>
              <a:t>Catherine’s Expansionist Policies</a:t>
            </a:r>
          </a:p>
        </p:txBody>
      </p:sp>
      <p:sp>
        <p:nvSpPr>
          <p:cNvPr id="140291" name="Rectangle 3"/>
          <p:cNvSpPr>
            <a:spLocks noGrp="1" noChangeArrowheads="1"/>
          </p:cNvSpPr>
          <p:nvPr>
            <p:ph type="body" idx="1"/>
          </p:nvPr>
        </p:nvSpPr>
        <p:spPr>
          <a:xfrm>
            <a:off x="228600" y="1676400"/>
            <a:ext cx="8915400" cy="5181600"/>
          </a:xfrm>
        </p:spPr>
        <p:txBody>
          <a:bodyPr/>
          <a:lstStyle/>
          <a:p>
            <a:pPr marL="609600" indent="-609600">
              <a:lnSpc>
                <a:spcPct val="90000"/>
              </a:lnSpc>
            </a:pPr>
            <a:r>
              <a:rPr lang="en-US" sz="2600"/>
              <a:t>Catherine’s main goal was to secure the loosely organized domains from the Baltic to the Black Sea and the Mediterranean, the land of the Poles and Turks: WARM WATER PORTS!</a:t>
            </a:r>
          </a:p>
          <a:p>
            <a:pPr marL="990600" lvl="1" indent="-541338">
              <a:lnSpc>
                <a:spcPct val="90000"/>
              </a:lnSpc>
            </a:pPr>
            <a:r>
              <a:rPr lang="en-US" sz="2200"/>
              <a:t>She defeated the Turks, but was prevented from reaching her territorial goals by “balance of power politics,” receiving instead a portion of Poland in the first partition. </a:t>
            </a:r>
          </a:p>
          <a:p>
            <a:pPr marL="990600" lvl="1" indent="-541338">
              <a:lnSpc>
                <a:spcPct val="90000"/>
              </a:lnSpc>
            </a:pPr>
            <a:r>
              <a:rPr lang="en-US" sz="2200"/>
              <a:t>Russia did get the important port of Odessa </a:t>
            </a:r>
          </a:p>
          <a:p>
            <a:pPr marL="990600" lvl="1" indent="-541338">
              <a:lnSpc>
                <a:spcPct val="90000"/>
              </a:lnSpc>
            </a:pPr>
            <a:r>
              <a:rPr lang="en-US" sz="2200"/>
              <a:t>The French Revolution gave her the opportunity to finish the partitions of Poland</a:t>
            </a:r>
          </a:p>
          <a:p>
            <a:pPr marL="990600" lvl="1" indent="-541338">
              <a:lnSpc>
                <a:spcPct val="90000"/>
              </a:lnSpc>
            </a:pPr>
            <a:r>
              <a:rPr lang="en-US" sz="2200"/>
              <a:t>Many “enlightened” thinkers praised Russia for eliminating Poland--a nuisance, a cause of rivalry. </a:t>
            </a:r>
          </a:p>
          <a:p>
            <a:pPr marL="609600" indent="-609600">
              <a:lnSpc>
                <a:spcPct val="90000"/>
              </a:lnSpc>
            </a:pPr>
            <a:r>
              <a:rPr lang="en-US" sz="2600"/>
              <a:t>The partitions changed the balance of power as a whole, making eastern Europe more important. </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7" name="Picture 5" descr="RussiaInWorld2"/>
          <p:cNvPicPr>
            <a:picLocks noChangeAspect="1" noChangeArrowheads="1"/>
          </p:cNvPicPr>
          <p:nvPr/>
        </p:nvPicPr>
        <p:blipFill>
          <a:blip r:embed="rId3" cstate="print"/>
          <a:srcRect/>
          <a:stretch>
            <a:fillRect/>
          </a:stretch>
        </p:blipFill>
        <p:spPr bwMode="auto">
          <a:xfrm>
            <a:off x="0" y="0"/>
            <a:ext cx="9144000" cy="6834188"/>
          </a:xfrm>
          <a:prstGeom prst="rect">
            <a:avLst/>
          </a:prstGeom>
          <a:noFill/>
        </p:spPr>
      </p:pic>
      <p:sp>
        <p:nvSpPr>
          <p:cNvPr id="161798" name="Text Box 6"/>
          <p:cNvSpPr txBox="1">
            <a:spLocks noChangeArrowheads="1"/>
          </p:cNvSpPr>
          <p:nvPr/>
        </p:nvSpPr>
        <p:spPr bwMode="auto">
          <a:xfrm>
            <a:off x="7315200" y="5486400"/>
            <a:ext cx="1828800" cy="1371600"/>
          </a:xfrm>
          <a:prstGeom prst="rect">
            <a:avLst/>
          </a:prstGeom>
          <a:noFill/>
          <a:ln w="9525">
            <a:noFill/>
            <a:miter lim="800000"/>
            <a:headEnd type="none" w="sm" len="sm"/>
            <a:tailEnd type="none" w="sm" len="sm"/>
          </a:ln>
          <a:effectLst/>
        </p:spPr>
        <p:txBody>
          <a:bodyPr>
            <a:spAutoFit/>
          </a:bodyPr>
          <a:lstStyle/>
          <a:p>
            <a:pPr eaLnBrk="1" hangingPunct="1">
              <a:spcBef>
                <a:spcPct val="50000"/>
              </a:spcBef>
            </a:pPr>
            <a:r>
              <a:rPr lang="en-US" sz="1200" b="1">
                <a:solidFill>
                  <a:schemeClr val="bg1"/>
                </a:solidFill>
                <a:latin typeface="Verdana" pitchFamily="34" charset="0"/>
              </a:rPr>
              <a:t>Beginning of Peter’s Reign</a:t>
            </a:r>
          </a:p>
          <a:p>
            <a:pPr eaLnBrk="1" hangingPunct="1">
              <a:spcBef>
                <a:spcPct val="50000"/>
              </a:spcBef>
            </a:pPr>
            <a:r>
              <a:rPr lang="en-US" sz="1200" b="1">
                <a:solidFill>
                  <a:schemeClr val="bg1"/>
                </a:solidFill>
                <a:latin typeface="Verdana" pitchFamily="34" charset="0"/>
              </a:rPr>
              <a:t>End of Peter’s Reign</a:t>
            </a:r>
          </a:p>
          <a:p>
            <a:pPr eaLnBrk="1" hangingPunct="1">
              <a:spcBef>
                <a:spcPct val="50000"/>
              </a:spcBef>
            </a:pPr>
            <a:r>
              <a:rPr lang="en-US" sz="1200" b="1">
                <a:solidFill>
                  <a:schemeClr val="bg1"/>
                </a:solidFill>
                <a:latin typeface="Verdana" pitchFamily="34" charset="0"/>
              </a:rPr>
              <a:t>End of Catherine’s Reign</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931863" y="96838"/>
            <a:ext cx="7158037" cy="1274762"/>
          </a:xfrm>
        </p:spPr>
        <p:txBody>
          <a:bodyPr/>
          <a:lstStyle/>
          <a:p>
            <a:r>
              <a:rPr lang="en-US" b="1"/>
              <a:t>Enlightened Absolutism</a:t>
            </a:r>
          </a:p>
        </p:txBody>
      </p:sp>
      <p:sp>
        <p:nvSpPr>
          <p:cNvPr id="118787" name="Rectangle 3"/>
          <p:cNvSpPr>
            <a:spLocks noGrp="1" noChangeArrowheads="1"/>
          </p:cNvSpPr>
          <p:nvPr>
            <p:ph type="body" idx="1"/>
          </p:nvPr>
        </p:nvSpPr>
        <p:spPr>
          <a:xfrm>
            <a:off x="990600" y="1524000"/>
            <a:ext cx="8153400" cy="5334000"/>
          </a:xfrm>
        </p:spPr>
        <p:txBody>
          <a:bodyPr/>
          <a:lstStyle/>
          <a:p>
            <a:pPr>
              <a:lnSpc>
                <a:spcPct val="90000"/>
              </a:lnSpc>
            </a:pPr>
            <a:r>
              <a:rPr lang="en-US" sz="3000"/>
              <a:t>Generally European states were ruled by a monarch  typically determined by dynastic succession and divine right</a:t>
            </a:r>
          </a:p>
          <a:p>
            <a:pPr>
              <a:lnSpc>
                <a:spcPct val="90000"/>
              </a:lnSpc>
            </a:pPr>
            <a:r>
              <a:rPr lang="en-US" sz="3000"/>
              <a:t>Aspects of this started to change into 18</a:t>
            </a:r>
            <a:r>
              <a:rPr lang="en-US" sz="3000" baseline="30000"/>
              <a:t>th</a:t>
            </a:r>
            <a:r>
              <a:rPr lang="en-US" sz="3000"/>
              <a:t> century, with “divine right” the first casualty </a:t>
            </a:r>
          </a:p>
          <a:p>
            <a:pPr>
              <a:lnSpc>
                <a:spcPct val="90000"/>
              </a:lnSpc>
            </a:pPr>
            <a:r>
              <a:rPr lang="en-US" sz="3000"/>
              <a:t>As ideas of “natural rights,” universal laws and rationalism spread, rulers often had to adjust</a:t>
            </a:r>
          </a:p>
          <a:p>
            <a:pPr>
              <a:lnSpc>
                <a:spcPct val="90000"/>
              </a:lnSpc>
            </a:pPr>
            <a:r>
              <a:rPr lang="en-US" sz="3000"/>
              <a:t>Concept of “enlightened despotism” emerged as rulers became more acquainted with work of philosophes </a:t>
            </a: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914400" y="0"/>
            <a:ext cx="8001000" cy="1295400"/>
          </a:xfrm>
        </p:spPr>
        <p:txBody>
          <a:bodyPr/>
          <a:lstStyle/>
          <a:p>
            <a:r>
              <a:rPr lang="en-US" sz="3200" b="1"/>
              <a:t>Limitations of Enlightened Despotism</a:t>
            </a:r>
          </a:p>
        </p:txBody>
      </p:sp>
      <p:sp>
        <p:nvSpPr>
          <p:cNvPr id="141315" name="Rectangle 3"/>
          <p:cNvSpPr>
            <a:spLocks noGrp="1" noChangeArrowheads="1"/>
          </p:cNvSpPr>
          <p:nvPr>
            <p:ph type="body" idx="1"/>
          </p:nvPr>
        </p:nvSpPr>
        <p:spPr>
          <a:xfrm>
            <a:off x="0" y="1600200"/>
            <a:ext cx="9144000" cy="5257800"/>
          </a:xfrm>
        </p:spPr>
        <p:txBody>
          <a:bodyPr/>
          <a:lstStyle/>
          <a:p>
            <a:pPr marL="609600" indent="-609600">
              <a:lnSpc>
                <a:spcPct val="80000"/>
              </a:lnSpc>
            </a:pPr>
            <a:r>
              <a:rPr lang="en-US" sz="2100" dirty="0"/>
              <a:t>Catherine to Diderot on reform: ‘You write only on paper, but I have to write on human skin, which is incomparably more irritable and ticklish.’” What does this mean?</a:t>
            </a:r>
          </a:p>
          <a:p>
            <a:pPr marL="990600" lvl="1" indent="-541338">
              <a:lnSpc>
                <a:spcPct val="80000"/>
              </a:lnSpc>
            </a:pPr>
            <a:r>
              <a:rPr lang="en-US" sz="2100" dirty="0"/>
              <a:t>Joseph II, Fred II and Catherine the Great were “enlightened despots,” BUT only Joseph II sought radical Enlightenment changes. </a:t>
            </a:r>
          </a:p>
          <a:p>
            <a:pPr marL="990600" lvl="1" indent="-541338">
              <a:lnSpc>
                <a:spcPct val="80000"/>
              </a:lnSpc>
            </a:pPr>
            <a:r>
              <a:rPr lang="en-US" sz="2100" dirty="0"/>
              <a:t>In the end, all three were limited by political-social restraints, and people simply weren’t ready for equal rights for ALL…</a:t>
            </a:r>
          </a:p>
          <a:p>
            <a:pPr marL="609600" indent="-609600">
              <a:lnSpc>
                <a:spcPct val="80000"/>
              </a:lnSpc>
            </a:pPr>
            <a:r>
              <a:rPr lang="en-US" sz="2100" dirty="0"/>
              <a:t>Enlightened Despotism, in retrospect, foreshadowed an age of revolution and even signified a preliminary effort to revolutionize society by authoritative action from above.</a:t>
            </a:r>
          </a:p>
          <a:p>
            <a:pPr marL="990600" lvl="1" indent="-541338">
              <a:lnSpc>
                <a:spcPct val="80000"/>
              </a:lnSpc>
            </a:pPr>
            <a:r>
              <a:rPr lang="en-US" sz="2100" dirty="0"/>
              <a:t>The state became more powerful, and told people that special privileges were bad. </a:t>
            </a:r>
          </a:p>
          <a:p>
            <a:pPr marL="990600" lvl="1" indent="-541338">
              <a:lnSpc>
                <a:spcPct val="80000"/>
              </a:lnSpc>
            </a:pPr>
            <a:r>
              <a:rPr lang="en-US" sz="2100" dirty="0"/>
              <a:t>Old and established rights were brought into question</a:t>
            </a:r>
          </a:p>
          <a:p>
            <a:pPr marL="990600" lvl="1" indent="-541338">
              <a:lnSpc>
                <a:spcPct val="80000"/>
              </a:lnSpc>
            </a:pPr>
            <a:r>
              <a:rPr lang="en-US" sz="2100" dirty="0" smtClean="0"/>
              <a:t>Customary </a:t>
            </a:r>
            <a:r>
              <a:rPr lang="en-US" sz="2100" dirty="0"/>
              <a:t>and common law was pushed aside by authoritative legal codes. </a:t>
            </a:r>
          </a:p>
          <a:p>
            <a:pPr marL="990600" lvl="1" indent="-541338">
              <a:lnSpc>
                <a:spcPct val="80000"/>
              </a:lnSpc>
            </a:pPr>
            <a:r>
              <a:rPr lang="en-US" sz="2100" dirty="0"/>
              <a:t>By opposing the special powers of the church and feudal interests, the state was moving toward legal equality</a:t>
            </a:r>
            <a:r>
              <a:rPr lang="en-US" sz="2000" dirty="0"/>
              <a:t>. </a:t>
            </a: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914400" y="0"/>
            <a:ext cx="8001000" cy="1295400"/>
          </a:xfrm>
        </p:spPr>
        <p:txBody>
          <a:bodyPr/>
          <a:lstStyle/>
          <a:p>
            <a:r>
              <a:rPr lang="en-US" sz="3200" b="1"/>
              <a:t>Limitations of Enlightened Despotism</a:t>
            </a:r>
          </a:p>
        </p:txBody>
      </p:sp>
      <p:sp>
        <p:nvSpPr>
          <p:cNvPr id="247811" name="Rectangle 3"/>
          <p:cNvSpPr>
            <a:spLocks noGrp="1" noChangeArrowheads="1"/>
          </p:cNvSpPr>
          <p:nvPr>
            <p:ph type="body" idx="1"/>
          </p:nvPr>
        </p:nvSpPr>
        <p:spPr>
          <a:xfrm>
            <a:off x="838200" y="1676400"/>
            <a:ext cx="8305800" cy="5181600"/>
          </a:xfrm>
        </p:spPr>
        <p:txBody>
          <a:bodyPr/>
          <a:lstStyle/>
          <a:p>
            <a:pPr marL="609600" indent="-609600"/>
            <a:r>
              <a:rPr lang="en-US" sz="2800" dirty="0"/>
              <a:t>Yet even before the French Revolution, enlightened despotism had reached as far as it could go. </a:t>
            </a:r>
          </a:p>
          <a:p>
            <a:pPr marL="609600" indent="-609600"/>
            <a:r>
              <a:rPr lang="en-US" sz="2800" dirty="0"/>
              <a:t>Almost everywhere the result was an aristocratic, even feudal revival, and kings were again renewing ties with the Church. </a:t>
            </a:r>
          </a:p>
          <a:p>
            <a:pPr marL="609600" indent="-609600"/>
            <a:r>
              <a:rPr lang="en-US" sz="2800" dirty="0"/>
              <a:t>Enlightened despotism was the culmination of </a:t>
            </a:r>
            <a:r>
              <a:rPr lang="en-US" sz="2800" dirty="0" smtClean="0"/>
              <a:t>the institution of monarchy</a:t>
            </a:r>
            <a:r>
              <a:rPr lang="en-US" sz="2800" dirty="0"/>
              <a:t>.</a:t>
            </a:r>
          </a:p>
          <a:p>
            <a:pPr marL="609600" indent="-609600"/>
            <a:r>
              <a:rPr lang="en-US" sz="2800" dirty="0"/>
              <a:t>Groups who did not benefit from reforms – or who lost rights after they demanded more reforms – were increasingly disgruntled…</a:t>
            </a: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914400" y="152400"/>
            <a:ext cx="8001000" cy="1219200"/>
          </a:xfrm>
        </p:spPr>
        <p:txBody>
          <a:bodyPr/>
          <a:lstStyle/>
          <a:p>
            <a:r>
              <a:rPr lang="en-US" sz="3200" b="1"/>
              <a:t>Declining Powers in Europe</a:t>
            </a:r>
          </a:p>
        </p:txBody>
      </p:sp>
      <p:sp>
        <p:nvSpPr>
          <p:cNvPr id="142339" name="Rectangle 3"/>
          <p:cNvSpPr>
            <a:spLocks noGrp="1" noChangeArrowheads="1"/>
          </p:cNvSpPr>
          <p:nvPr>
            <p:ph type="body" idx="1"/>
          </p:nvPr>
        </p:nvSpPr>
        <p:spPr>
          <a:xfrm>
            <a:off x="0" y="1676400"/>
            <a:ext cx="9144000" cy="5181600"/>
          </a:xfrm>
        </p:spPr>
        <p:txBody>
          <a:bodyPr/>
          <a:lstStyle/>
          <a:p>
            <a:pPr marL="609600" indent="-609600">
              <a:lnSpc>
                <a:spcPct val="80000"/>
              </a:lnSpc>
            </a:pPr>
            <a:r>
              <a:rPr lang="en-US" sz="2300"/>
              <a:t>Poland was divided by Russia, Prussia and Austria b/c it had no strong monarch to hold it together.</a:t>
            </a:r>
          </a:p>
          <a:p>
            <a:pPr marL="609600" indent="-609600">
              <a:lnSpc>
                <a:spcPct val="80000"/>
              </a:lnSpc>
            </a:pPr>
            <a:r>
              <a:rPr lang="en-US" sz="2300"/>
              <a:t>Mediterranean</a:t>
            </a:r>
          </a:p>
          <a:p>
            <a:pPr marL="990600" lvl="1" indent="-541338">
              <a:lnSpc>
                <a:spcPct val="80000"/>
              </a:lnSpc>
            </a:pPr>
            <a:r>
              <a:rPr lang="en-US" sz="2100"/>
              <a:t>Spain on the decline</a:t>
            </a:r>
          </a:p>
          <a:p>
            <a:pPr marL="1371600" lvl="2" indent="-481013">
              <a:lnSpc>
                <a:spcPct val="90000"/>
              </a:lnSpc>
            </a:pPr>
            <a:r>
              <a:rPr lang="en-US" sz="1700" b="1"/>
              <a:t>Austria takes over much of formerly Spanish territory.  </a:t>
            </a:r>
          </a:p>
          <a:p>
            <a:pPr marL="1371600" lvl="2" indent="-481013">
              <a:lnSpc>
                <a:spcPct val="90000"/>
              </a:lnSpc>
            </a:pPr>
            <a:r>
              <a:rPr lang="en-US" sz="1700" b="1"/>
              <a:t>Attempts to curtail church and inquisition and French system brought by Bourbon rulers who replaced Hapsburgs there helped, but Spain failed to keep up with more modernized powers.</a:t>
            </a:r>
            <a:r>
              <a:rPr lang="en-US" sz="1700"/>
              <a:t>  </a:t>
            </a:r>
          </a:p>
          <a:p>
            <a:pPr marL="990600" lvl="1" indent="-541338">
              <a:lnSpc>
                <a:spcPct val="80000"/>
              </a:lnSpc>
            </a:pPr>
            <a:r>
              <a:rPr lang="en-US" sz="2100"/>
              <a:t>Portugal was the same</a:t>
            </a:r>
          </a:p>
          <a:p>
            <a:pPr marL="1371600" lvl="2" indent="-481013">
              <a:lnSpc>
                <a:spcPct val="90000"/>
              </a:lnSpc>
            </a:pPr>
            <a:r>
              <a:rPr lang="en-US" sz="1700" b="1"/>
              <a:t>on decline from 16th century heyday</a:t>
            </a:r>
          </a:p>
          <a:p>
            <a:pPr marL="1371600" lvl="2" indent="-481013">
              <a:lnSpc>
                <a:spcPct val="90000"/>
              </a:lnSpc>
            </a:pPr>
            <a:r>
              <a:rPr lang="en-US" sz="1700" b="1"/>
              <a:t>Brief resurgence under Marquis de Pombal, but nobody could replicate his leadership after</a:t>
            </a:r>
          </a:p>
          <a:p>
            <a:pPr marL="990600" lvl="1" indent="-541338">
              <a:lnSpc>
                <a:spcPct val="80000"/>
              </a:lnSpc>
            </a:pPr>
            <a:r>
              <a:rPr lang="en-US" sz="2100"/>
              <a:t>Italy fragmented and divided up by larger stronger powers; Savoy emerges as a temporarily powerful Italian state, but it doesn’t last.</a:t>
            </a:r>
          </a:p>
          <a:p>
            <a:pPr marL="609600" indent="-609600">
              <a:lnSpc>
                <a:spcPct val="80000"/>
              </a:lnSpc>
            </a:pPr>
            <a:r>
              <a:rPr lang="en-US" sz="2300"/>
              <a:t>Scandinavian States – Sweden and Denmark attempted to establish strong enlightened monarchies, but ultimately failed to completely subdue aristocracy.</a:t>
            </a: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ctrTitle"/>
          </p:nvPr>
        </p:nvSpPr>
        <p:spPr/>
        <p:txBody>
          <a:bodyPr/>
          <a:lstStyle/>
          <a:p>
            <a:r>
              <a:rPr lang="en-US" dirty="0" smtClean="0"/>
              <a:t>Wars and Diplomacy</a:t>
            </a:r>
            <a:endParaRPr lang="en-US" dirty="0"/>
          </a:p>
        </p:txBody>
      </p:sp>
      <p:pic>
        <p:nvPicPr>
          <p:cNvPr id="267266" name="Picture 2" descr="File:Fall of Kolberg in 1761.jpg">
            <a:hlinkClick r:id="rId2"/>
          </p:cNvPr>
          <p:cNvPicPr>
            <a:picLocks noChangeAspect="1" noChangeArrowheads="1"/>
          </p:cNvPicPr>
          <p:nvPr/>
        </p:nvPicPr>
        <p:blipFill>
          <a:blip r:embed="rId3" cstate="print"/>
          <a:srcRect/>
          <a:stretch>
            <a:fillRect/>
          </a:stretch>
        </p:blipFill>
        <p:spPr bwMode="auto">
          <a:xfrm>
            <a:off x="2286000" y="3048000"/>
            <a:ext cx="5712571" cy="3584639"/>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914400" y="152400"/>
            <a:ext cx="8001000" cy="1219200"/>
          </a:xfrm>
        </p:spPr>
        <p:txBody>
          <a:bodyPr/>
          <a:lstStyle/>
          <a:p>
            <a:r>
              <a:rPr lang="en-US" sz="3600" b="1"/>
              <a:t>Wars and Diplomacy</a:t>
            </a:r>
          </a:p>
        </p:txBody>
      </p:sp>
      <p:sp>
        <p:nvSpPr>
          <p:cNvPr id="156675" name="Rectangle 3"/>
          <p:cNvSpPr>
            <a:spLocks noGrp="1" noChangeArrowheads="1"/>
          </p:cNvSpPr>
          <p:nvPr>
            <p:ph type="body" idx="1"/>
          </p:nvPr>
        </p:nvSpPr>
        <p:spPr>
          <a:xfrm>
            <a:off x="685800" y="1676400"/>
            <a:ext cx="8458200" cy="5181600"/>
          </a:xfrm>
        </p:spPr>
        <p:txBody>
          <a:bodyPr/>
          <a:lstStyle/>
          <a:p>
            <a:pPr marL="609600" indent="-609600">
              <a:lnSpc>
                <a:spcPct val="90000"/>
              </a:lnSpc>
            </a:pPr>
            <a:r>
              <a:rPr lang="en-US" sz="2300"/>
              <a:t>Although the philosophes condemned war, enlightened depots and the rest of Europe’s political leaders seemed to disregard this.</a:t>
            </a:r>
          </a:p>
          <a:p>
            <a:pPr marL="609600" indent="-609600">
              <a:lnSpc>
                <a:spcPct val="90000"/>
              </a:lnSpc>
            </a:pPr>
            <a:r>
              <a:rPr lang="en-US" sz="2300"/>
              <a:t>Rulers acted out of self interest, but because international relations were important in maintaining power, the concept of </a:t>
            </a:r>
            <a:r>
              <a:rPr lang="en-US" sz="2300" b="1"/>
              <a:t>balance of power</a:t>
            </a:r>
            <a:r>
              <a:rPr lang="en-US" sz="2300"/>
              <a:t> was of primary concern.</a:t>
            </a:r>
          </a:p>
          <a:p>
            <a:pPr marL="609600" indent="-609600">
              <a:lnSpc>
                <a:spcPct val="90000"/>
              </a:lnSpc>
            </a:pPr>
            <a:r>
              <a:rPr lang="en-US" sz="2300"/>
              <a:t>Use of diplomacy</a:t>
            </a:r>
          </a:p>
          <a:p>
            <a:pPr marL="609600" indent="-609600">
              <a:lnSpc>
                <a:spcPct val="90000"/>
              </a:lnSpc>
            </a:pPr>
            <a:r>
              <a:rPr lang="en-US" sz="2300"/>
              <a:t>Concept of </a:t>
            </a:r>
            <a:r>
              <a:rPr lang="en-US" sz="2300" b="1"/>
              <a:t>reason of state</a:t>
            </a:r>
            <a:r>
              <a:rPr lang="en-US" sz="2300"/>
              <a:t> </a:t>
            </a:r>
          </a:p>
          <a:p>
            <a:pPr marL="609600" indent="-609600">
              <a:lnSpc>
                <a:spcPct val="90000"/>
              </a:lnSpc>
            </a:pPr>
            <a:r>
              <a:rPr lang="en-US" sz="2300"/>
              <a:t>As new powerful states emerged and jockeyed for territory, colonies and markets, their large standing armies eventually were put to use</a:t>
            </a:r>
          </a:p>
          <a:p>
            <a:pPr marL="609600" indent="-609600">
              <a:lnSpc>
                <a:spcPct val="90000"/>
              </a:lnSpc>
            </a:pPr>
            <a:r>
              <a:rPr lang="en-US" sz="2300"/>
              <a:t>Relative peace form 1715 to 1740 gave way to the first of a series of 18th century conflicts due to the succession to the Austrian throne</a:t>
            </a: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914400" y="152400"/>
            <a:ext cx="8001000" cy="1219200"/>
          </a:xfrm>
        </p:spPr>
        <p:txBody>
          <a:bodyPr/>
          <a:lstStyle/>
          <a:p>
            <a:r>
              <a:rPr lang="en-US" sz="3200" b="1" dirty="0"/>
              <a:t>War of Austrian Succession (1740-1748)</a:t>
            </a:r>
          </a:p>
        </p:txBody>
      </p:sp>
      <p:sp>
        <p:nvSpPr>
          <p:cNvPr id="157699" name="Rectangle 3"/>
          <p:cNvSpPr>
            <a:spLocks noGrp="1" noChangeArrowheads="1"/>
          </p:cNvSpPr>
          <p:nvPr>
            <p:ph type="body" idx="1"/>
          </p:nvPr>
        </p:nvSpPr>
        <p:spPr>
          <a:xfrm>
            <a:off x="2590800" y="1676400"/>
            <a:ext cx="6553200" cy="5181600"/>
          </a:xfrm>
        </p:spPr>
        <p:txBody>
          <a:bodyPr/>
          <a:lstStyle/>
          <a:p>
            <a:pPr marL="609600" indent="-609600">
              <a:lnSpc>
                <a:spcPct val="80000"/>
              </a:lnSpc>
            </a:pPr>
            <a:r>
              <a:rPr lang="en-US" sz="2800" dirty="0"/>
              <a:t>Austrian Hapsburg Emperor Charles VI - no male heir</a:t>
            </a:r>
          </a:p>
          <a:p>
            <a:pPr marL="990600" lvl="1" indent="-541338">
              <a:lnSpc>
                <a:spcPct val="80000"/>
              </a:lnSpc>
            </a:pPr>
            <a:r>
              <a:rPr lang="en-US" dirty="0"/>
              <a:t>Pragmatic Sanction</a:t>
            </a:r>
          </a:p>
          <a:p>
            <a:pPr marL="990600" lvl="1" indent="-541338">
              <a:lnSpc>
                <a:spcPct val="80000"/>
              </a:lnSpc>
            </a:pPr>
            <a:r>
              <a:rPr lang="en-US" dirty="0"/>
              <a:t>All agreed while Charles lived; upon his death the agreement was pushed aside </a:t>
            </a:r>
          </a:p>
          <a:p>
            <a:pPr marL="609600" indent="-609600">
              <a:lnSpc>
                <a:spcPct val="80000"/>
              </a:lnSpc>
            </a:pPr>
            <a:r>
              <a:rPr lang="en-US" sz="2800" dirty="0"/>
              <a:t>Fred the Great takes </a:t>
            </a:r>
            <a:r>
              <a:rPr lang="en-US" sz="2800" b="1" dirty="0"/>
              <a:t>Silesia</a:t>
            </a:r>
          </a:p>
          <a:p>
            <a:pPr marL="609600" indent="-609600">
              <a:lnSpc>
                <a:spcPct val="80000"/>
              </a:lnSpc>
            </a:pPr>
            <a:r>
              <a:rPr lang="en-US" sz="2800" dirty="0"/>
              <a:t>In the south, the ruler of South German Bavaria seized Hapsburg territory and had himself elected as the new HRE Charles VII in </a:t>
            </a:r>
            <a:r>
              <a:rPr lang="en-US" sz="2800" dirty="0" smtClean="0"/>
              <a:t>1742 (his 3 year tenure as HRE marked a break in Hapsburg rule)</a:t>
            </a:r>
            <a:endParaRPr lang="en-US" sz="2800" dirty="0"/>
          </a:p>
        </p:txBody>
      </p:sp>
      <p:pic>
        <p:nvPicPr>
          <p:cNvPr id="157701" name="Picture 5" descr="File:Charles VII.jpg">
            <a:hlinkClick r:id="rId3"/>
          </p:cNvPr>
          <p:cNvPicPr>
            <a:picLocks noChangeAspect="1" noChangeArrowheads="1"/>
          </p:cNvPicPr>
          <p:nvPr/>
        </p:nvPicPr>
        <p:blipFill>
          <a:blip r:embed="rId4" cstate="print"/>
          <a:srcRect/>
          <a:stretch>
            <a:fillRect/>
          </a:stretch>
        </p:blipFill>
        <p:spPr bwMode="auto">
          <a:xfrm>
            <a:off x="0" y="1752600"/>
            <a:ext cx="2639003" cy="3497263"/>
          </a:xfrm>
          <a:prstGeom prst="rect">
            <a:avLst/>
          </a:prstGeom>
          <a:noFill/>
        </p:spPr>
      </p:pic>
      <p:sp>
        <p:nvSpPr>
          <p:cNvPr id="7" name="TextBox 6"/>
          <p:cNvSpPr txBox="1"/>
          <p:nvPr/>
        </p:nvSpPr>
        <p:spPr>
          <a:xfrm>
            <a:off x="0" y="5334000"/>
            <a:ext cx="2590800" cy="1200329"/>
          </a:xfrm>
          <a:prstGeom prst="rect">
            <a:avLst/>
          </a:prstGeom>
          <a:noFill/>
        </p:spPr>
        <p:txBody>
          <a:bodyPr wrap="square" rtlCol="0">
            <a:spAutoFit/>
          </a:bodyPr>
          <a:lstStyle/>
          <a:p>
            <a:pPr algn="r"/>
            <a:r>
              <a:rPr lang="en-US" dirty="0" smtClean="0"/>
              <a:t>Charles VII of the House of </a:t>
            </a:r>
            <a:r>
              <a:rPr lang="en-US" dirty="0" err="1" smtClean="0"/>
              <a:t>Wittelsbach</a:t>
            </a:r>
            <a:r>
              <a:rPr lang="en-US" dirty="0" smtClean="0"/>
              <a:t>: a break in Hapsburg hegemony</a:t>
            </a:r>
            <a:endParaRPr lang="en-US" dirty="0"/>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914400" y="152400"/>
            <a:ext cx="8001000" cy="1219200"/>
          </a:xfrm>
        </p:spPr>
        <p:txBody>
          <a:bodyPr/>
          <a:lstStyle/>
          <a:p>
            <a:r>
              <a:rPr lang="en-US" sz="3200" b="1" dirty="0"/>
              <a:t>War of Austrian Succession (1740-1748)</a:t>
            </a:r>
          </a:p>
        </p:txBody>
      </p:sp>
      <p:sp>
        <p:nvSpPr>
          <p:cNvPr id="4" name="Content Placeholder 3"/>
          <p:cNvSpPr>
            <a:spLocks noGrp="1"/>
          </p:cNvSpPr>
          <p:nvPr>
            <p:ph idx="1"/>
          </p:nvPr>
        </p:nvSpPr>
        <p:spPr>
          <a:xfrm>
            <a:off x="0" y="1447800"/>
            <a:ext cx="9144000" cy="3657600"/>
          </a:xfrm>
        </p:spPr>
        <p:txBody>
          <a:bodyPr/>
          <a:lstStyle/>
          <a:p>
            <a:pPr marL="279400" indent="-279400">
              <a:lnSpc>
                <a:spcPct val="80000"/>
              </a:lnSpc>
            </a:pPr>
            <a:r>
              <a:rPr lang="en-US" sz="2000" dirty="0"/>
              <a:t>France enters into the war vs. vulnerable Austria to see what it could snatch up.</a:t>
            </a:r>
          </a:p>
          <a:p>
            <a:pPr marL="279400" indent="-279400">
              <a:lnSpc>
                <a:spcPct val="80000"/>
              </a:lnSpc>
            </a:pPr>
            <a:r>
              <a:rPr lang="en-US" sz="2000" dirty="0"/>
              <a:t>Austria finds an ally with Great Britain, who feared that France would dominate continental affairs.</a:t>
            </a:r>
          </a:p>
          <a:p>
            <a:pPr marL="279400" indent="-279400">
              <a:lnSpc>
                <a:spcPct val="80000"/>
              </a:lnSpc>
            </a:pPr>
            <a:r>
              <a:rPr lang="en-US" sz="2000" dirty="0"/>
              <a:t>Unfortunately, these powers had established a presence </a:t>
            </a:r>
            <a:r>
              <a:rPr lang="en-US" sz="2000" dirty="0" smtClean="0"/>
              <a:t>OUTSIDE Europe, and these regions went to war as well</a:t>
            </a:r>
          </a:p>
          <a:p>
            <a:pPr marL="990600" lvl="1" indent="-541338">
              <a:lnSpc>
                <a:spcPct val="80000"/>
              </a:lnSpc>
            </a:pPr>
            <a:r>
              <a:rPr lang="en-US" sz="2000" dirty="0" smtClean="0"/>
              <a:t>France - GB in India</a:t>
            </a:r>
          </a:p>
          <a:p>
            <a:pPr marL="990600" lvl="1" indent="-541338">
              <a:lnSpc>
                <a:spcPct val="80000"/>
              </a:lnSpc>
            </a:pPr>
            <a:r>
              <a:rPr lang="en-US" sz="2000" dirty="0" smtClean="0"/>
              <a:t>France - GB in North America </a:t>
            </a:r>
          </a:p>
          <a:p>
            <a:pPr marL="279400" indent="-279400">
              <a:lnSpc>
                <a:spcPct val="80000"/>
              </a:lnSpc>
            </a:pPr>
            <a:r>
              <a:rPr lang="en-US" sz="2000" dirty="0" smtClean="0"/>
              <a:t>Meanwhile in Europe, Prussia dug into Silesia and France took the Austrian Netherlands.</a:t>
            </a:r>
          </a:p>
          <a:p>
            <a:pPr marL="279400" indent="-279400">
              <a:lnSpc>
                <a:spcPct val="80000"/>
              </a:lnSpc>
            </a:pPr>
            <a:r>
              <a:rPr lang="en-US" sz="2000" dirty="0" smtClean="0"/>
              <a:t>By 1748, with no end in sight, all parties agreed to stop and by the </a:t>
            </a:r>
            <a:r>
              <a:rPr lang="en-US" sz="2000" b="1" dirty="0" smtClean="0"/>
              <a:t>Treaty of Aix la </a:t>
            </a:r>
            <a:r>
              <a:rPr lang="en-US" sz="2000" b="1" dirty="0" err="1" smtClean="0"/>
              <a:t>Chapelle</a:t>
            </a:r>
            <a:r>
              <a:rPr lang="en-US" sz="2000" dirty="0" smtClean="0"/>
              <a:t>, all occupied territories were returned - except Silesia…fighting would go on later…</a:t>
            </a:r>
          </a:p>
        </p:txBody>
      </p:sp>
      <p:pic>
        <p:nvPicPr>
          <p:cNvPr id="248836" name="Picture 4" descr="http://upload.wikimedia.org/wikipedia/commons/9/97/WaroftheAustrianSuccession.png"/>
          <p:cNvPicPr>
            <a:picLocks noChangeAspect="1" noChangeArrowheads="1"/>
          </p:cNvPicPr>
          <p:nvPr/>
        </p:nvPicPr>
        <p:blipFill>
          <a:blip r:embed="rId3" cstate="print"/>
          <a:srcRect/>
          <a:stretch>
            <a:fillRect/>
          </a:stretch>
        </p:blipFill>
        <p:spPr bwMode="auto">
          <a:xfrm>
            <a:off x="2362200" y="5029200"/>
            <a:ext cx="3955031" cy="1828800"/>
          </a:xfrm>
          <a:prstGeom prst="rect">
            <a:avLst/>
          </a:prstGeom>
          <a:noFill/>
        </p:spPr>
      </p:pic>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1066800" y="152400"/>
            <a:ext cx="7848600" cy="1143000"/>
          </a:xfrm>
        </p:spPr>
        <p:txBody>
          <a:bodyPr/>
          <a:lstStyle/>
          <a:p>
            <a:r>
              <a:rPr lang="en-US" sz="3200" b="1" dirty="0" smtClean="0"/>
              <a:t>Seven Years’ War (1756-1763):</a:t>
            </a:r>
            <a:br>
              <a:rPr lang="en-US" sz="3200" b="1" dirty="0" smtClean="0"/>
            </a:br>
            <a:r>
              <a:rPr lang="en-US" sz="3200" b="1" dirty="0" smtClean="0"/>
              <a:t>Diplomatic Revolution</a:t>
            </a:r>
            <a:endParaRPr lang="en-US" sz="3200" b="1" dirty="0"/>
          </a:p>
        </p:txBody>
      </p:sp>
      <p:sp>
        <p:nvSpPr>
          <p:cNvPr id="158723" name="Rectangle 3"/>
          <p:cNvSpPr>
            <a:spLocks noGrp="1" noChangeArrowheads="1"/>
          </p:cNvSpPr>
          <p:nvPr>
            <p:ph type="body" idx="1"/>
          </p:nvPr>
        </p:nvSpPr>
        <p:spPr>
          <a:xfrm>
            <a:off x="1828800" y="1447800"/>
            <a:ext cx="7315200" cy="5410200"/>
          </a:xfrm>
        </p:spPr>
        <p:txBody>
          <a:bodyPr/>
          <a:lstStyle/>
          <a:p>
            <a:pPr marL="279400" indent="-279400">
              <a:lnSpc>
                <a:spcPct val="90000"/>
              </a:lnSpc>
              <a:tabLst>
                <a:tab pos="279400" algn="l"/>
              </a:tabLst>
            </a:pPr>
            <a:r>
              <a:rPr lang="en-US" sz="2600" dirty="0"/>
              <a:t>Maria Theresa refused to accept loss of Silesia and prepared for another conflict by building up her army and forming important diplomatic ties</a:t>
            </a:r>
          </a:p>
          <a:p>
            <a:pPr marL="635000" lvl="1" indent="-355600">
              <a:lnSpc>
                <a:spcPct val="90000"/>
              </a:lnSpc>
            </a:pPr>
            <a:r>
              <a:rPr lang="en-US" sz="2200" dirty="0"/>
              <a:t>Count Wenzel von </a:t>
            </a:r>
            <a:r>
              <a:rPr lang="en-US" sz="2200" dirty="0" err="1"/>
              <a:t>Kaunitz</a:t>
            </a:r>
            <a:endParaRPr lang="en-US" sz="2200" dirty="0"/>
          </a:p>
          <a:p>
            <a:pPr marL="635000" lvl="1" indent="-355600">
              <a:lnSpc>
                <a:spcPct val="90000"/>
              </a:lnSpc>
            </a:pPr>
            <a:r>
              <a:rPr lang="en-US" sz="2200" dirty="0"/>
              <a:t>Separate Prussia from its chief ally, France</a:t>
            </a:r>
          </a:p>
          <a:p>
            <a:pPr marL="635000" lvl="1" indent="-355600">
              <a:lnSpc>
                <a:spcPct val="90000"/>
              </a:lnSpc>
            </a:pPr>
            <a:r>
              <a:rPr lang="en-US" sz="2200" dirty="0"/>
              <a:t>Long history of Hapsburg-Bourbon </a:t>
            </a:r>
            <a:r>
              <a:rPr lang="en-US" sz="2200" dirty="0" smtClean="0"/>
              <a:t>rivalry to undo…</a:t>
            </a:r>
            <a:endParaRPr lang="en-US" sz="2200" dirty="0"/>
          </a:p>
          <a:p>
            <a:pPr marL="635000" lvl="1" indent="-355600">
              <a:lnSpc>
                <a:spcPct val="90000"/>
              </a:lnSpc>
            </a:pPr>
            <a:r>
              <a:rPr lang="en-US" sz="2200" dirty="0"/>
              <a:t>“</a:t>
            </a:r>
            <a:r>
              <a:rPr lang="en-US" sz="2200" b="1" dirty="0"/>
              <a:t>diplomatic revolution</a:t>
            </a:r>
            <a:r>
              <a:rPr lang="en-US" sz="2200" dirty="0"/>
              <a:t>” of </a:t>
            </a:r>
            <a:r>
              <a:rPr lang="en-US" sz="2200" dirty="0" smtClean="0"/>
              <a:t>1756: the impossible happens!</a:t>
            </a:r>
            <a:endParaRPr lang="en-US" sz="2200" dirty="0"/>
          </a:p>
          <a:p>
            <a:pPr marL="279400" indent="-279400">
              <a:lnSpc>
                <a:spcPct val="90000"/>
              </a:lnSpc>
              <a:tabLst>
                <a:tab pos="279400" algn="l"/>
              </a:tabLst>
            </a:pPr>
            <a:r>
              <a:rPr lang="en-US" sz="2600" dirty="0"/>
              <a:t>Old rivalries </a:t>
            </a:r>
            <a:r>
              <a:rPr lang="en-US" sz="2600" dirty="0"/>
              <a:t>became superfluous as new ones developed:</a:t>
            </a:r>
          </a:p>
          <a:p>
            <a:pPr marL="635000" lvl="1" indent="-355600">
              <a:lnSpc>
                <a:spcPct val="90000"/>
              </a:lnSpc>
            </a:pPr>
            <a:r>
              <a:rPr lang="en-US" sz="2200" dirty="0"/>
              <a:t>France vs. GB for empire</a:t>
            </a:r>
          </a:p>
          <a:p>
            <a:pPr marL="635000" lvl="1" indent="-355600">
              <a:lnSpc>
                <a:spcPct val="90000"/>
              </a:lnSpc>
            </a:pPr>
            <a:r>
              <a:rPr lang="en-US" sz="2200" dirty="0"/>
              <a:t>Austria vs. Prussia for Silesia</a:t>
            </a:r>
          </a:p>
          <a:p>
            <a:pPr marL="635000" lvl="1" indent="-355600">
              <a:lnSpc>
                <a:spcPct val="90000"/>
              </a:lnSpc>
            </a:pPr>
            <a:r>
              <a:rPr lang="en-US" sz="2200" dirty="0"/>
              <a:t>Russia vs. Prussia for territory in central </a:t>
            </a:r>
            <a:r>
              <a:rPr lang="en-US" sz="2200" dirty="0" smtClean="0"/>
              <a:t>Europe</a:t>
            </a:r>
            <a:endParaRPr lang="en-US" sz="2200" dirty="0"/>
          </a:p>
        </p:txBody>
      </p:sp>
      <p:pic>
        <p:nvPicPr>
          <p:cNvPr id="158725" name="Picture 5" descr="File:Wenzel Anton Graf von Kaunitz.PNG">
            <a:hlinkClick r:id="rId3"/>
          </p:cNvPr>
          <p:cNvPicPr>
            <a:picLocks noChangeAspect="1" noChangeArrowheads="1"/>
          </p:cNvPicPr>
          <p:nvPr/>
        </p:nvPicPr>
        <p:blipFill>
          <a:blip r:embed="rId4" cstate="print"/>
          <a:srcRect/>
          <a:stretch>
            <a:fillRect/>
          </a:stretch>
        </p:blipFill>
        <p:spPr bwMode="auto">
          <a:xfrm>
            <a:off x="0" y="1828800"/>
            <a:ext cx="1752600" cy="1961866"/>
          </a:xfrm>
          <a:prstGeom prst="rect">
            <a:avLst/>
          </a:prstGeom>
          <a:noFill/>
        </p:spPr>
      </p:pic>
      <p:sp>
        <p:nvSpPr>
          <p:cNvPr id="8" name="TextBox 7"/>
          <p:cNvSpPr txBox="1"/>
          <p:nvPr/>
        </p:nvSpPr>
        <p:spPr>
          <a:xfrm>
            <a:off x="0" y="3810000"/>
            <a:ext cx="1752600" cy="646331"/>
          </a:xfrm>
          <a:prstGeom prst="rect">
            <a:avLst/>
          </a:prstGeom>
          <a:noFill/>
        </p:spPr>
        <p:txBody>
          <a:bodyPr wrap="square" rtlCol="0">
            <a:spAutoFit/>
          </a:bodyPr>
          <a:lstStyle/>
          <a:p>
            <a:pPr algn="ctr"/>
            <a:r>
              <a:rPr lang="en-US" dirty="0" smtClean="0"/>
              <a:t>Count Wenzel von </a:t>
            </a:r>
            <a:r>
              <a:rPr lang="en-US" dirty="0" err="1" smtClean="0"/>
              <a:t>Kaunitz</a:t>
            </a:r>
            <a:endParaRPr lang="en-US" dirty="0"/>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1066800" y="152400"/>
            <a:ext cx="7848600" cy="1143000"/>
          </a:xfrm>
        </p:spPr>
        <p:txBody>
          <a:bodyPr/>
          <a:lstStyle/>
          <a:p>
            <a:r>
              <a:rPr lang="en-US" sz="3200" b="1" dirty="0"/>
              <a:t>Seven Years’ War (1756-1763</a:t>
            </a:r>
            <a:r>
              <a:rPr lang="en-US" sz="3200" b="1" dirty="0" smtClean="0"/>
              <a:t>):</a:t>
            </a:r>
            <a:br>
              <a:rPr lang="en-US" sz="3200" b="1" dirty="0" smtClean="0"/>
            </a:br>
            <a:r>
              <a:rPr lang="en-US" sz="3200" b="1" dirty="0" smtClean="0"/>
              <a:t>Diplomatic Revolution</a:t>
            </a:r>
            <a:endParaRPr lang="en-US" sz="3200" b="1" dirty="0"/>
          </a:p>
        </p:txBody>
      </p:sp>
      <p:sp>
        <p:nvSpPr>
          <p:cNvPr id="4" name="Content Placeholder 3"/>
          <p:cNvSpPr>
            <a:spLocks noGrp="1"/>
          </p:cNvSpPr>
          <p:nvPr>
            <p:ph idx="1"/>
          </p:nvPr>
        </p:nvSpPr>
        <p:spPr>
          <a:xfrm>
            <a:off x="3352800" y="1676400"/>
            <a:ext cx="5791200" cy="5181600"/>
          </a:xfrm>
        </p:spPr>
        <p:txBody>
          <a:bodyPr/>
          <a:lstStyle/>
          <a:p>
            <a:pPr marL="279400" indent="-279400">
              <a:lnSpc>
                <a:spcPct val="90000"/>
              </a:lnSpc>
            </a:pPr>
            <a:r>
              <a:rPr lang="en-US" sz="2400" b="1" dirty="0" smtClean="0"/>
              <a:t>Westminster Convention</a:t>
            </a:r>
            <a:r>
              <a:rPr lang="en-US" sz="2400" dirty="0" smtClean="0"/>
              <a:t> (January, 1756)</a:t>
            </a:r>
          </a:p>
          <a:p>
            <a:pPr marL="635000" lvl="1" indent="-355600">
              <a:lnSpc>
                <a:spcPct val="90000"/>
              </a:lnSpc>
            </a:pPr>
            <a:r>
              <a:rPr lang="en-US" sz="2400" dirty="0" smtClean="0"/>
              <a:t>GB and Prussia meet to foil British-Austrian alliance</a:t>
            </a:r>
          </a:p>
          <a:p>
            <a:pPr marL="635000" lvl="1" indent="-355600">
              <a:lnSpc>
                <a:spcPct val="90000"/>
              </a:lnSpc>
            </a:pPr>
            <a:r>
              <a:rPr lang="en-US" sz="2400" dirty="0" smtClean="0"/>
              <a:t>Prussia will protect Hanover from France if GB abandons Austria</a:t>
            </a:r>
          </a:p>
          <a:p>
            <a:pPr marL="279400" indent="-279400">
              <a:lnSpc>
                <a:spcPct val="90000"/>
              </a:lnSpc>
            </a:pPr>
            <a:r>
              <a:rPr lang="en-US" sz="2400" dirty="0" smtClean="0"/>
              <a:t>Meanwhile</a:t>
            </a:r>
            <a:r>
              <a:rPr lang="en-US" sz="2400" b="1" dirty="0" smtClean="0"/>
              <a:t>, von </a:t>
            </a:r>
            <a:r>
              <a:rPr lang="en-US" sz="2400" b="1" dirty="0" err="1" smtClean="0"/>
              <a:t>Kaunitz</a:t>
            </a:r>
            <a:r>
              <a:rPr lang="en-US" sz="2400" dirty="0" smtClean="0"/>
              <a:t> sent by Maria Theresa to engineer alliance with Louis XV of France</a:t>
            </a:r>
          </a:p>
          <a:p>
            <a:pPr marL="635000" lvl="1" indent="-355600">
              <a:lnSpc>
                <a:spcPct val="90000"/>
              </a:lnSpc>
            </a:pPr>
            <a:r>
              <a:rPr lang="en-US" sz="2400" dirty="0" smtClean="0"/>
              <a:t>Louis agrees to defensive alliance after hearing of Westminster settlement</a:t>
            </a:r>
          </a:p>
          <a:p>
            <a:pPr marL="635000" lvl="1" indent="-355600">
              <a:lnSpc>
                <a:spcPct val="90000"/>
              </a:lnSpc>
            </a:pPr>
            <a:r>
              <a:rPr lang="en-US" sz="2400" dirty="0" smtClean="0"/>
              <a:t>Also, marriage of Marie Antoinette to his son Louis XVI seals deal</a:t>
            </a:r>
          </a:p>
        </p:txBody>
      </p:sp>
      <p:pic>
        <p:nvPicPr>
          <p:cNvPr id="265220" name="Picture 4" descr="File:Marie Antoinette by Joseph Ducreux.jpg">
            <a:hlinkClick r:id="rId3"/>
          </p:cNvPr>
          <p:cNvPicPr>
            <a:picLocks noChangeAspect="1" noChangeArrowheads="1"/>
          </p:cNvPicPr>
          <p:nvPr/>
        </p:nvPicPr>
        <p:blipFill>
          <a:blip r:embed="rId4" cstate="print"/>
          <a:srcRect/>
          <a:stretch>
            <a:fillRect/>
          </a:stretch>
        </p:blipFill>
        <p:spPr bwMode="auto">
          <a:xfrm>
            <a:off x="228600" y="1676400"/>
            <a:ext cx="2939409" cy="4029076"/>
          </a:xfrm>
          <a:prstGeom prst="rect">
            <a:avLst/>
          </a:prstGeom>
          <a:noFill/>
        </p:spPr>
      </p:pic>
      <p:sp>
        <p:nvSpPr>
          <p:cNvPr id="7" name="TextBox 6"/>
          <p:cNvSpPr txBox="1"/>
          <p:nvPr/>
        </p:nvSpPr>
        <p:spPr>
          <a:xfrm>
            <a:off x="228600" y="5715000"/>
            <a:ext cx="2895600" cy="1200329"/>
          </a:xfrm>
          <a:prstGeom prst="rect">
            <a:avLst/>
          </a:prstGeom>
          <a:noFill/>
        </p:spPr>
        <p:txBody>
          <a:bodyPr wrap="square" rtlCol="0">
            <a:spAutoFit/>
          </a:bodyPr>
          <a:lstStyle/>
          <a:p>
            <a:pPr algn="r"/>
            <a:r>
              <a:rPr lang="en-US" dirty="0" smtClean="0"/>
              <a:t>Marie Antoinette, age 13, in the portrait that was sent to the dauphin Louis before their marriage</a:t>
            </a:r>
            <a:endParaRPr lang="en-US" dirty="0"/>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914400" y="152400"/>
            <a:ext cx="8001000" cy="1295400"/>
          </a:xfrm>
        </p:spPr>
        <p:txBody>
          <a:bodyPr/>
          <a:lstStyle/>
          <a:p>
            <a:r>
              <a:rPr lang="en-US" sz="3600" b="1" dirty="0" smtClean="0"/>
              <a:t>Seven Years’ War (1756-1763)</a:t>
            </a:r>
            <a:endParaRPr lang="en-US" sz="3600" b="1" dirty="0"/>
          </a:p>
        </p:txBody>
      </p:sp>
      <p:sp>
        <p:nvSpPr>
          <p:cNvPr id="159747" name="Rectangle 3"/>
          <p:cNvSpPr>
            <a:spLocks noGrp="1" noChangeArrowheads="1"/>
          </p:cNvSpPr>
          <p:nvPr>
            <p:ph type="body" idx="1"/>
          </p:nvPr>
        </p:nvSpPr>
        <p:spPr>
          <a:xfrm>
            <a:off x="3124200" y="1524000"/>
            <a:ext cx="6019800" cy="5334000"/>
          </a:xfrm>
        </p:spPr>
        <p:txBody>
          <a:bodyPr/>
          <a:lstStyle/>
          <a:p>
            <a:pPr marL="609600" indent="-609600">
              <a:lnSpc>
                <a:spcPct val="90000"/>
              </a:lnSpc>
            </a:pPr>
            <a:r>
              <a:rPr lang="en-US" sz="2800" dirty="0"/>
              <a:t>New Alliances:</a:t>
            </a:r>
          </a:p>
          <a:p>
            <a:pPr marL="990600" lvl="1" indent="-541338">
              <a:lnSpc>
                <a:spcPct val="90000"/>
              </a:lnSpc>
            </a:pPr>
            <a:r>
              <a:rPr lang="en-US" sz="2400" dirty="0"/>
              <a:t>Russia, Austria, France</a:t>
            </a:r>
          </a:p>
          <a:p>
            <a:pPr marL="990600" lvl="1" indent="-541338">
              <a:lnSpc>
                <a:spcPct val="90000"/>
              </a:lnSpc>
            </a:pPr>
            <a:r>
              <a:rPr lang="en-US" sz="2400" dirty="0"/>
              <a:t>Prussia, Britain</a:t>
            </a:r>
          </a:p>
          <a:p>
            <a:pPr marL="609600" indent="-609600">
              <a:lnSpc>
                <a:spcPct val="90000"/>
              </a:lnSpc>
            </a:pPr>
            <a:r>
              <a:rPr lang="en-US" sz="2800" dirty="0"/>
              <a:t>A military clash between these two alliances meant WORLD-WIDE conflict – Europe, India and North America all saw battles fought on their soil.</a:t>
            </a:r>
          </a:p>
          <a:p>
            <a:pPr marL="609600" indent="-609600">
              <a:lnSpc>
                <a:spcPct val="90000"/>
              </a:lnSpc>
            </a:pPr>
            <a:r>
              <a:rPr lang="en-US" sz="2800" dirty="0"/>
              <a:t>Battle of </a:t>
            </a:r>
            <a:r>
              <a:rPr lang="en-US" sz="2800" dirty="0" err="1"/>
              <a:t>Rossbach</a:t>
            </a:r>
            <a:r>
              <a:rPr lang="en-US" sz="2800" dirty="0"/>
              <a:t> in Saxony (1757) – Fred II victorious</a:t>
            </a:r>
          </a:p>
          <a:p>
            <a:pPr marL="609600" indent="-609600">
              <a:lnSpc>
                <a:spcPct val="90000"/>
              </a:lnSpc>
            </a:pPr>
            <a:r>
              <a:rPr lang="en-US" sz="2800" dirty="0"/>
              <a:t>Eventually, Combined Austrian, French and Russian forces wore the Prussians </a:t>
            </a:r>
            <a:r>
              <a:rPr lang="en-US" sz="2800" dirty="0" smtClean="0"/>
              <a:t>down</a:t>
            </a:r>
            <a:endParaRPr lang="en-US" sz="2800" dirty="0"/>
          </a:p>
        </p:txBody>
      </p:sp>
      <p:pic>
        <p:nvPicPr>
          <p:cNvPr id="159749" name="Picture 5" descr="http://upload.wikimedia.org/wikipedia/en/4/45/FrederickderGro%C3%9FeKn%C3%B6tel.jpg"/>
          <p:cNvPicPr>
            <a:picLocks noChangeAspect="1" noChangeArrowheads="1"/>
          </p:cNvPicPr>
          <p:nvPr/>
        </p:nvPicPr>
        <p:blipFill>
          <a:blip r:embed="rId3" cstate="print"/>
          <a:srcRect/>
          <a:stretch>
            <a:fillRect/>
          </a:stretch>
        </p:blipFill>
        <p:spPr bwMode="auto">
          <a:xfrm>
            <a:off x="0" y="1828800"/>
            <a:ext cx="3124200" cy="3728136"/>
          </a:xfrm>
          <a:prstGeom prst="rect">
            <a:avLst/>
          </a:prstGeom>
          <a:noFill/>
        </p:spPr>
      </p:pic>
      <p:sp>
        <p:nvSpPr>
          <p:cNvPr id="7" name="TextBox 6"/>
          <p:cNvSpPr txBox="1"/>
          <p:nvPr/>
        </p:nvSpPr>
        <p:spPr>
          <a:xfrm>
            <a:off x="0" y="5562600"/>
            <a:ext cx="3048000" cy="646331"/>
          </a:xfrm>
          <a:prstGeom prst="rect">
            <a:avLst/>
          </a:prstGeom>
          <a:noFill/>
        </p:spPr>
        <p:txBody>
          <a:bodyPr wrap="square" rtlCol="0">
            <a:spAutoFit/>
          </a:bodyPr>
          <a:lstStyle/>
          <a:p>
            <a:pPr algn="ctr"/>
            <a:r>
              <a:rPr lang="en-US" dirty="0" smtClean="0"/>
              <a:t>Frederick II in the Seven Years’ War</a:t>
            </a:r>
            <a:endParaRPr lang="en-US" dirty="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914400" y="152400"/>
            <a:ext cx="7924800" cy="1219200"/>
          </a:xfrm>
        </p:spPr>
        <p:txBody>
          <a:bodyPr/>
          <a:lstStyle/>
          <a:p>
            <a:r>
              <a:rPr lang="en-US" sz="3600" b="1"/>
              <a:t>Defining Enlightened Absolutism</a:t>
            </a:r>
          </a:p>
        </p:txBody>
      </p:sp>
      <p:sp>
        <p:nvSpPr>
          <p:cNvPr id="119811" name="Rectangle 3"/>
          <p:cNvSpPr>
            <a:spLocks noGrp="1" noChangeArrowheads="1"/>
          </p:cNvSpPr>
          <p:nvPr>
            <p:ph type="body" idx="1"/>
          </p:nvPr>
        </p:nvSpPr>
        <p:spPr>
          <a:xfrm>
            <a:off x="1371600" y="1524000"/>
            <a:ext cx="7772400" cy="5334000"/>
          </a:xfrm>
        </p:spPr>
        <p:txBody>
          <a:bodyPr/>
          <a:lstStyle/>
          <a:p>
            <a:pPr>
              <a:lnSpc>
                <a:spcPct val="90000"/>
              </a:lnSpc>
            </a:pPr>
            <a:r>
              <a:rPr lang="en-US" sz="2800"/>
              <a:t>Like their predecessors, justified authority by </a:t>
            </a:r>
            <a:r>
              <a:rPr lang="en-US" sz="2800" b="1" u="sng"/>
              <a:t>utility</a:t>
            </a:r>
          </a:p>
          <a:p>
            <a:pPr>
              <a:lnSpc>
                <a:spcPct val="90000"/>
              </a:lnSpc>
            </a:pPr>
            <a:r>
              <a:rPr lang="en-US" sz="2800"/>
              <a:t>However, certain characteristics set them apart</a:t>
            </a:r>
          </a:p>
          <a:p>
            <a:pPr lvl="1">
              <a:lnSpc>
                <a:spcPct val="90000"/>
              </a:lnSpc>
            </a:pPr>
            <a:r>
              <a:rPr lang="en-US" sz="2400" b="1" u="sng"/>
              <a:t>Secular</a:t>
            </a:r>
            <a:r>
              <a:rPr lang="en-US" sz="2400"/>
              <a:t> leadership </a:t>
            </a:r>
          </a:p>
          <a:p>
            <a:pPr lvl="1">
              <a:lnSpc>
                <a:spcPct val="90000"/>
              </a:lnSpc>
            </a:pPr>
            <a:r>
              <a:rPr lang="en-US" sz="2400"/>
              <a:t>Rational and reform-minded policies </a:t>
            </a:r>
          </a:p>
          <a:p>
            <a:pPr lvl="1">
              <a:lnSpc>
                <a:spcPct val="90000"/>
              </a:lnSpc>
            </a:pPr>
            <a:r>
              <a:rPr lang="en-US" sz="2400"/>
              <a:t>Harnessed Enlightenment rationality to state actions to strengthen their own power (</a:t>
            </a:r>
            <a:r>
              <a:rPr lang="en-US" sz="2400" b="1" u="sng"/>
              <a:t>acceleration of monarchy</a:t>
            </a:r>
            <a:r>
              <a:rPr lang="en-US" sz="2400"/>
              <a:t>)</a:t>
            </a:r>
          </a:p>
          <a:p>
            <a:pPr lvl="1">
              <a:lnSpc>
                <a:spcPct val="90000"/>
              </a:lnSpc>
            </a:pPr>
            <a:r>
              <a:rPr lang="en-US" sz="2400"/>
              <a:t>In the end, many of these rulers scaled down their enlightened ideas when their power was threatened</a:t>
            </a:r>
          </a:p>
          <a:p>
            <a:pPr>
              <a:lnSpc>
                <a:spcPct val="90000"/>
              </a:lnSpc>
            </a:pPr>
            <a:r>
              <a:rPr lang="en-US" sz="2800"/>
              <a:t>Also called “</a:t>
            </a:r>
            <a:r>
              <a:rPr lang="en-US" sz="2800" b="1"/>
              <a:t>Enlightened despotism</a:t>
            </a:r>
            <a:r>
              <a:rPr lang="en-US" sz="2800"/>
              <a:t>”</a:t>
            </a:r>
          </a:p>
        </p:txBody>
      </p:sp>
      <p:pic>
        <p:nvPicPr>
          <p:cNvPr id="143372" name="Picture 12" descr="X921_727_CWJoeII1"/>
          <p:cNvPicPr>
            <a:picLocks noChangeAspect="1" noChangeArrowheads="1"/>
          </p:cNvPicPr>
          <p:nvPr/>
        </p:nvPicPr>
        <p:blipFill>
          <a:blip r:embed="rId3" cstate="print"/>
          <a:srcRect/>
          <a:stretch>
            <a:fillRect/>
          </a:stretch>
        </p:blipFill>
        <p:spPr bwMode="auto">
          <a:xfrm>
            <a:off x="0" y="1676400"/>
            <a:ext cx="1173163" cy="1676400"/>
          </a:xfrm>
          <a:prstGeom prst="rect">
            <a:avLst/>
          </a:prstGeom>
          <a:noFill/>
        </p:spPr>
      </p:pic>
      <p:pic>
        <p:nvPicPr>
          <p:cNvPr id="143374" name="Picture 14" descr="cath2"/>
          <p:cNvPicPr>
            <a:picLocks noChangeAspect="1" noChangeArrowheads="1"/>
          </p:cNvPicPr>
          <p:nvPr/>
        </p:nvPicPr>
        <p:blipFill>
          <a:blip r:embed="rId4" cstate="print"/>
          <a:srcRect/>
          <a:stretch>
            <a:fillRect/>
          </a:stretch>
        </p:blipFill>
        <p:spPr bwMode="auto">
          <a:xfrm>
            <a:off x="0" y="3352800"/>
            <a:ext cx="1195388" cy="1752600"/>
          </a:xfrm>
          <a:prstGeom prst="rect">
            <a:avLst/>
          </a:prstGeom>
          <a:noFill/>
        </p:spPr>
      </p:pic>
      <p:pic>
        <p:nvPicPr>
          <p:cNvPr id="143376" name="Picture 16" descr="frederick_ii_of_prussia_coloured_drawing"/>
          <p:cNvPicPr>
            <a:picLocks noChangeAspect="1" noChangeArrowheads="1"/>
          </p:cNvPicPr>
          <p:nvPr/>
        </p:nvPicPr>
        <p:blipFill>
          <a:blip r:embed="rId5" cstate="print"/>
          <a:srcRect/>
          <a:stretch>
            <a:fillRect/>
          </a:stretch>
        </p:blipFill>
        <p:spPr bwMode="auto">
          <a:xfrm>
            <a:off x="0" y="5105400"/>
            <a:ext cx="1147763" cy="16002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914400" y="152400"/>
            <a:ext cx="8001000" cy="1066800"/>
          </a:xfrm>
        </p:spPr>
        <p:txBody>
          <a:bodyPr/>
          <a:lstStyle/>
          <a:p>
            <a:r>
              <a:rPr lang="en-US" sz="3600" b="1" dirty="0"/>
              <a:t>Seven Years’ War (1756-1763)</a:t>
            </a:r>
          </a:p>
        </p:txBody>
      </p:sp>
      <p:sp>
        <p:nvSpPr>
          <p:cNvPr id="4" name="Content Placeholder 3"/>
          <p:cNvSpPr>
            <a:spLocks noGrp="1"/>
          </p:cNvSpPr>
          <p:nvPr>
            <p:ph idx="1"/>
          </p:nvPr>
        </p:nvSpPr>
        <p:spPr>
          <a:xfrm>
            <a:off x="1600200" y="1447800"/>
            <a:ext cx="7543800" cy="5410200"/>
          </a:xfrm>
        </p:spPr>
        <p:txBody>
          <a:bodyPr/>
          <a:lstStyle/>
          <a:p>
            <a:pPr marL="609600" indent="-330200">
              <a:lnSpc>
                <a:spcPct val="90000"/>
              </a:lnSpc>
            </a:pPr>
            <a:r>
              <a:rPr lang="en-US" sz="2400" dirty="0" smtClean="0"/>
              <a:t>Prussian “Miracle:” Empress Elizabeth of Russia dies</a:t>
            </a:r>
          </a:p>
          <a:p>
            <a:pPr marL="990600" lvl="1" indent="-417513">
              <a:lnSpc>
                <a:spcPct val="90000"/>
              </a:lnSpc>
            </a:pPr>
            <a:r>
              <a:rPr lang="en-US" sz="2200" dirty="0" smtClean="0"/>
              <a:t>Tsar Peter III withdraws Russian forces and returns Prussian territories</a:t>
            </a:r>
          </a:p>
          <a:p>
            <a:pPr marL="990600" lvl="1" indent="-417513">
              <a:lnSpc>
                <a:spcPct val="90000"/>
              </a:lnSpc>
            </a:pPr>
            <a:r>
              <a:rPr lang="en-US" sz="2200" dirty="0" smtClean="0"/>
              <a:t>This leads to stalemate and desire for peace</a:t>
            </a:r>
          </a:p>
          <a:p>
            <a:pPr marL="609600" indent="-330200">
              <a:lnSpc>
                <a:spcPct val="90000"/>
              </a:lnSpc>
            </a:pPr>
            <a:r>
              <a:rPr lang="en-US" sz="2400" dirty="0" smtClean="0"/>
              <a:t>Peace of </a:t>
            </a:r>
            <a:r>
              <a:rPr lang="en-US" sz="2400" dirty="0" err="1" smtClean="0"/>
              <a:t>Hubertusburg</a:t>
            </a:r>
            <a:r>
              <a:rPr lang="en-US" sz="2400" dirty="0" smtClean="0"/>
              <a:t> (1763)</a:t>
            </a:r>
          </a:p>
          <a:p>
            <a:pPr marL="990600" lvl="1" indent="-417513">
              <a:lnSpc>
                <a:spcPct val="90000"/>
              </a:lnSpc>
            </a:pPr>
            <a:r>
              <a:rPr lang="en-US" sz="2200" dirty="0"/>
              <a:t>All European territories returned EXCEPT SILESIA!</a:t>
            </a:r>
          </a:p>
          <a:p>
            <a:pPr marL="990600" lvl="1" indent="-417513">
              <a:lnSpc>
                <a:spcPct val="90000"/>
              </a:lnSpc>
            </a:pPr>
            <a:r>
              <a:rPr lang="en-US" sz="2200" dirty="0"/>
              <a:t>MT legally gains control of so-called Holy Roman Empire with the election of her husband as Emperor Francis I (and their 16 kids!)</a:t>
            </a:r>
          </a:p>
          <a:p>
            <a:pPr marL="990600" lvl="1" indent="-417513">
              <a:lnSpc>
                <a:spcPct val="90000"/>
              </a:lnSpc>
            </a:pPr>
            <a:r>
              <a:rPr lang="en-US" sz="2200" dirty="0"/>
              <a:t>Outside Europe…</a:t>
            </a:r>
          </a:p>
          <a:p>
            <a:pPr marL="1371600" lvl="2" indent="-481013">
              <a:lnSpc>
                <a:spcPct val="90000"/>
              </a:lnSpc>
            </a:pPr>
            <a:r>
              <a:rPr lang="en-US" sz="2000" dirty="0" smtClean="0"/>
              <a:t>Great War for Empire (India) GB wins control by Treaty of Paris (1763)</a:t>
            </a:r>
          </a:p>
          <a:p>
            <a:pPr marL="1371600" lvl="2" indent="-481013">
              <a:lnSpc>
                <a:spcPct val="90000"/>
              </a:lnSpc>
            </a:pPr>
            <a:r>
              <a:rPr lang="en-US" sz="2000" dirty="0" smtClean="0"/>
              <a:t>French and Indian War (N.A.) GB wins control of Canada and land east of Mississippi by Treaty of Paris.</a:t>
            </a:r>
          </a:p>
        </p:txBody>
      </p:sp>
      <p:pic>
        <p:nvPicPr>
          <p:cNvPr id="266242" name="Picture 2" descr="Painting of Peter III of Russia by Alexei Antropov in 1762 - Source: Wikipedia">
            <a:hlinkClick r:id="rId3" tooltip="Painting of Peter III of Russia by Alexei Antropov in 1762 - Source: Wikipedia"/>
          </p:cNvPr>
          <p:cNvPicPr>
            <a:picLocks noChangeAspect="1" noChangeArrowheads="1"/>
          </p:cNvPicPr>
          <p:nvPr/>
        </p:nvPicPr>
        <p:blipFill>
          <a:blip r:embed="rId4" cstate="print"/>
          <a:srcRect/>
          <a:stretch>
            <a:fillRect/>
          </a:stretch>
        </p:blipFill>
        <p:spPr bwMode="auto">
          <a:xfrm>
            <a:off x="0" y="3962399"/>
            <a:ext cx="1828800" cy="2626157"/>
          </a:xfrm>
          <a:prstGeom prst="rect">
            <a:avLst/>
          </a:prstGeom>
          <a:noFill/>
        </p:spPr>
      </p:pic>
      <p:pic>
        <p:nvPicPr>
          <p:cNvPr id="266244" name="Picture 4" descr="Painting of Elizabeth Petrovna of Russia by Charles Van Loo (1705-65) - Source: Wikimedia Commons">
            <a:hlinkClick r:id="rId5" tooltip="Painting of Elizabeth Petrovna of Russia by Charles Van Loo (1705-65) - Source: Wikimedia Commons"/>
          </p:cNvPr>
          <p:cNvPicPr>
            <a:picLocks noChangeAspect="1" noChangeArrowheads="1"/>
          </p:cNvPicPr>
          <p:nvPr/>
        </p:nvPicPr>
        <p:blipFill>
          <a:blip r:embed="rId6" cstate="print"/>
          <a:srcRect/>
          <a:stretch>
            <a:fillRect/>
          </a:stretch>
        </p:blipFill>
        <p:spPr bwMode="auto">
          <a:xfrm>
            <a:off x="0" y="1676400"/>
            <a:ext cx="1839801" cy="2286000"/>
          </a:xfrm>
          <a:prstGeom prst="rect">
            <a:avLst/>
          </a:prstGeom>
          <a:noFill/>
        </p:spPr>
      </p:pic>
      <p:sp>
        <p:nvSpPr>
          <p:cNvPr id="7" name="TextBox 6"/>
          <p:cNvSpPr txBox="1"/>
          <p:nvPr/>
        </p:nvSpPr>
        <p:spPr>
          <a:xfrm>
            <a:off x="0" y="6553200"/>
            <a:ext cx="1828800" cy="276999"/>
          </a:xfrm>
          <a:prstGeom prst="rect">
            <a:avLst/>
          </a:prstGeom>
          <a:noFill/>
        </p:spPr>
        <p:txBody>
          <a:bodyPr wrap="square" rtlCol="0">
            <a:spAutoFit/>
          </a:bodyPr>
          <a:lstStyle/>
          <a:p>
            <a:pPr algn="ctr"/>
            <a:r>
              <a:rPr lang="en-US" sz="1200" dirty="0" smtClean="0"/>
              <a:t>Elizabeth and Peter III</a:t>
            </a:r>
            <a:endParaRPr lang="en-US" sz="1200" dirty="0"/>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3" name="Rectangle 9"/>
          <p:cNvSpPr>
            <a:spLocks noGrp="1" noChangeArrowheads="1"/>
          </p:cNvSpPr>
          <p:nvPr>
            <p:ph type="title"/>
          </p:nvPr>
        </p:nvSpPr>
        <p:spPr/>
        <p:txBody>
          <a:bodyPr/>
          <a:lstStyle/>
          <a:p>
            <a:r>
              <a:rPr lang="en-US" dirty="0"/>
              <a:t>The Battlefields of the </a:t>
            </a:r>
            <a:r>
              <a:rPr lang="en-US" dirty="0" smtClean="0"/>
              <a:t/>
            </a:r>
            <a:br>
              <a:rPr lang="en-US" dirty="0" smtClean="0"/>
            </a:br>
            <a:r>
              <a:rPr lang="en-US" dirty="0" smtClean="0"/>
              <a:t>Seven </a:t>
            </a:r>
            <a:r>
              <a:rPr lang="en-US" dirty="0"/>
              <a:t>Years’ War</a:t>
            </a:r>
          </a:p>
        </p:txBody>
      </p:sp>
      <p:pic>
        <p:nvPicPr>
          <p:cNvPr id="98314" name="Picture 10" descr="WCB3e_m18"/>
          <p:cNvPicPr>
            <a:picLocks noChangeAspect="1" noChangeArrowheads="1"/>
          </p:cNvPicPr>
          <p:nvPr/>
        </p:nvPicPr>
        <p:blipFill>
          <a:blip r:embed="rId3" cstate="print"/>
          <a:srcRect/>
          <a:stretch>
            <a:fillRect/>
          </a:stretch>
        </p:blipFill>
        <p:spPr bwMode="auto">
          <a:xfrm>
            <a:off x="1143000" y="1600200"/>
            <a:ext cx="8001000" cy="4965700"/>
          </a:xfrm>
          <a:prstGeom prst="rect">
            <a:avLst/>
          </a:prstGeom>
          <a:noFill/>
        </p:spPr>
      </p:pic>
      <p:sp>
        <p:nvSpPr>
          <p:cNvPr id="98315" name="Text Box 11"/>
          <p:cNvSpPr txBox="1">
            <a:spLocks noChangeArrowheads="1"/>
          </p:cNvSpPr>
          <p:nvPr/>
        </p:nvSpPr>
        <p:spPr bwMode="auto">
          <a:xfrm rot="-5400000">
            <a:off x="-635793" y="3936206"/>
            <a:ext cx="3987800" cy="652463"/>
          </a:xfrm>
          <a:prstGeom prst="rect">
            <a:avLst/>
          </a:prstGeom>
          <a:noFill/>
          <a:ln w="9525">
            <a:noFill/>
            <a:miter lim="800000"/>
            <a:headEnd type="none" w="sm" len="sm"/>
            <a:tailEnd type="none" w="sm" len="sm"/>
          </a:ln>
          <a:effectLst/>
        </p:spPr>
        <p:txBody>
          <a:bodyPr wrap="none">
            <a:spAutoFit/>
          </a:bodyPr>
          <a:lstStyle/>
          <a:p>
            <a:pPr algn="ctr"/>
            <a:r>
              <a:rPr lang="en-US" sz="600">
                <a:latin typeface="Times New Roman" pitchFamily="18" charset="0"/>
              </a:rPr>
              <a:t>©2003 </a:t>
            </a:r>
            <a:r>
              <a:rPr lang="en-US" sz="800">
                <a:latin typeface="Times New Roman" pitchFamily="18" charset="0"/>
              </a:rPr>
              <a:t>Wadsworth</a:t>
            </a:r>
            <a:r>
              <a:rPr lang="en-US" sz="600">
                <a:latin typeface="Times New Roman" pitchFamily="18" charset="0"/>
              </a:rPr>
              <a:t>, a division of Thomson Learning, Inc.  Thomson Learning</a:t>
            </a:r>
            <a:r>
              <a:rPr lang="en-US" sz="600" baseline="-25000">
                <a:latin typeface="Times New Roman" pitchFamily="18" charset="0"/>
              </a:rPr>
              <a:t>™</a:t>
            </a:r>
            <a:r>
              <a:rPr lang="en-US" sz="600">
                <a:latin typeface="Times New Roman" pitchFamily="18" charset="0"/>
              </a:rPr>
              <a:t> is a trademark used herein under license.</a:t>
            </a:r>
          </a:p>
          <a:p>
            <a:pPr algn="ctr" eaLnBrk="1" hangingPunct="1">
              <a:spcBef>
                <a:spcPct val="20000"/>
              </a:spcBef>
            </a:pPr>
            <a:endParaRPr lang="en-US" sz="2400">
              <a:latin typeface="Times New Roman" pitchFamily="18" charset="0"/>
            </a:endParaRP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914400" y="152400"/>
            <a:ext cx="8001000" cy="1219200"/>
          </a:xfrm>
        </p:spPr>
        <p:txBody>
          <a:bodyPr/>
          <a:lstStyle/>
          <a:p>
            <a:r>
              <a:rPr lang="en-US" b="1" dirty="0" smtClean="0"/>
              <a:t>Changing Nature </a:t>
            </a:r>
            <a:r>
              <a:rPr lang="en-US" b="1" dirty="0"/>
              <a:t>of Armies</a:t>
            </a:r>
          </a:p>
        </p:txBody>
      </p:sp>
      <p:sp>
        <p:nvSpPr>
          <p:cNvPr id="160771" name="Rectangle 3"/>
          <p:cNvSpPr>
            <a:spLocks noGrp="1" noChangeArrowheads="1"/>
          </p:cNvSpPr>
          <p:nvPr>
            <p:ph type="body" idx="1"/>
          </p:nvPr>
        </p:nvSpPr>
        <p:spPr>
          <a:xfrm>
            <a:off x="0" y="1676400"/>
            <a:ext cx="9144000" cy="5181600"/>
          </a:xfrm>
        </p:spPr>
        <p:txBody>
          <a:bodyPr/>
          <a:lstStyle/>
          <a:p>
            <a:pPr marL="609600" indent="-609600">
              <a:lnSpc>
                <a:spcPct val="80000"/>
              </a:lnSpc>
            </a:pPr>
            <a:r>
              <a:rPr lang="en-US" sz="2000" dirty="0"/>
              <a:t>Professional standing armies, novel in the 17</a:t>
            </a:r>
            <a:r>
              <a:rPr lang="en-US" sz="2000" baseline="30000" dirty="0"/>
              <a:t>th</a:t>
            </a:r>
            <a:r>
              <a:rPr lang="en-US" sz="2000" dirty="0"/>
              <a:t> century, were a mainstay by the 18</a:t>
            </a:r>
            <a:r>
              <a:rPr lang="en-US" sz="2000" baseline="30000" dirty="0"/>
              <a:t>th</a:t>
            </a:r>
          </a:p>
          <a:p>
            <a:pPr marL="990600" lvl="1" indent="-541338">
              <a:lnSpc>
                <a:spcPct val="80000"/>
              </a:lnSpc>
            </a:pPr>
            <a:r>
              <a:rPr lang="en-US" sz="2100" dirty="0"/>
              <a:t>Most armies doubled or tripled between 1470-1780</a:t>
            </a:r>
          </a:p>
          <a:p>
            <a:pPr marL="990600" lvl="1" indent="-541338">
              <a:lnSpc>
                <a:spcPct val="80000"/>
              </a:lnSpc>
            </a:pPr>
            <a:r>
              <a:rPr lang="en-US" sz="2100" dirty="0"/>
              <a:t>Structure reflected social hierarchy – landed aristocrats were top-ranking officers (in Prussia, Junkers served mandatory terms); Middle class achieved mid-rank and commoners could not be officers</a:t>
            </a:r>
          </a:p>
          <a:p>
            <a:pPr marL="609600" indent="-609600">
              <a:lnSpc>
                <a:spcPct val="80000"/>
              </a:lnSpc>
            </a:pPr>
            <a:r>
              <a:rPr lang="en-US" sz="2000" dirty="0"/>
              <a:t>Many states relied on conscription of unemployed artisans and peasant class, but they needed the agricultural laborers, so they turned to mercenaries as well.</a:t>
            </a:r>
          </a:p>
          <a:p>
            <a:pPr marL="609600" indent="-609600">
              <a:lnSpc>
                <a:spcPct val="80000"/>
              </a:lnSpc>
            </a:pPr>
            <a:r>
              <a:rPr lang="en-US" sz="2000" dirty="0"/>
              <a:t>GB used more mercenaries than any other power</a:t>
            </a:r>
          </a:p>
          <a:p>
            <a:pPr marL="609600" indent="-609600">
              <a:lnSpc>
                <a:spcPct val="80000"/>
              </a:lnSpc>
            </a:pPr>
            <a:r>
              <a:rPr lang="en-US" sz="2000" dirty="0"/>
              <a:t>GB and Dutch found navy to be more important and invested their efforts there</a:t>
            </a:r>
          </a:p>
          <a:p>
            <a:pPr marL="609600" indent="-609600">
              <a:lnSpc>
                <a:spcPct val="80000"/>
              </a:lnSpc>
            </a:pPr>
            <a:r>
              <a:rPr lang="en-US" sz="2000" dirty="0"/>
              <a:t>War no longer fought over ideological issues like religion – now it was fought with realistic concerns – costs in taxes, lives, resources</a:t>
            </a:r>
          </a:p>
          <a:p>
            <a:pPr marL="990600" lvl="1" indent="-541338">
              <a:lnSpc>
                <a:spcPct val="80000"/>
              </a:lnSpc>
            </a:pPr>
            <a:r>
              <a:rPr lang="en-US" sz="1900" dirty="0"/>
              <a:t>This changed the nature of fighting – trickery more than direct confrontation</a:t>
            </a:r>
          </a:p>
          <a:p>
            <a:pPr marL="990600" lvl="1" indent="-541338">
              <a:lnSpc>
                <a:spcPct val="80000"/>
              </a:lnSpc>
            </a:pPr>
            <a:r>
              <a:rPr lang="en-US" sz="1900" dirty="0"/>
              <a:t>Construction of vast fortresses for supplies – defeat came down to surrendering these strongholds</a:t>
            </a:r>
          </a:p>
          <a:p>
            <a:pPr marL="1371600" lvl="2" indent="-481013">
              <a:lnSpc>
                <a:spcPct val="80000"/>
              </a:lnSpc>
              <a:buFont typeface="Wingdings" pitchFamily="2" charset="2"/>
              <a:buNone/>
            </a:pPr>
            <a:endParaRPr lang="en-US" sz="2200" dirty="0"/>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Economic and Social Trends</a:t>
            </a:r>
            <a:endParaRPr lang="en-US" dirty="0"/>
          </a:p>
        </p:txBody>
      </p:sp>
      <p:pic>
        <p:nvPicPr>
          <p:cNvPr id="270338" name="Picture 2" descr="http://4.bp.blogspot.com/_CvDCiEFbNy8/SslO_na64aI/AAAAAAAALno/j610zBq0V7g/s400/1795_James_Peale_Artist_&amp;_Family_PA_Acad_Fine_Arts.jpg"/>
          <p:cNvPicPr>
            <a:picLocks noChangeAspect="1" noChangeArrowheads="1"/>
          </p:cNvPicPr>
          <p:nvPr/>
        </p:nvPicPr>
        <p:blipFill>
          <a:blip r:embed="rId2" cstate="print"/>
          <a:srcRect/>
          <a:stretch>
            <a:fillRect/>
          </a:stretch>
        </p:blipFill>
        <p:spPr bwMode="auto">
          <a:xfrm>
            <a:off x="4114800" y="3124200"/>
            <a:ext cx="3810000" cy="3362326"/>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914400" y="152400"/>
            <a:ext cx="8001000" cy="1219200"/>
          </a:xfrm>
        </p:spPr>
        <p:txBody>
          <a:bodyPr/>
          <a:lstStyle/>
          <a:p>
            <a:r>
              <a:rPr lang="en-US" b="1" dirty="0" smtClean="0"/>
              <a:t>Population Growth</a:t>
            </a:r>
            <a:endParaRPr lang="en-US" b="1" dirty="0"/>
          </a:p>
        </p:txBody>
      </p:sp>
      <p:sp>
        <p:nvSpPr>
          <p:cNvPr id="179203" name="Rectangle 3"/>
          <p:cNvSpPr>
            <a:spLocks noGrp="1" noChangeArrowheads="1"/>
          </p:cNvSpPr>
          <p:nvPr>
            <p:ph type="body" idx="1"/>
          </p:nvPr>
        </p:nvSpPr>
        <p:spPr>
          <a:xfrm>
            <a:off x="685800" y="1752600"/>
            <a:ext cx="8458200" cy="5105400"/>
          </a:xfrm>
        </p:spPr>
        <p:txBody>
          <a:bodyPr/>
          <a:lstStyle/>
          <a:p>
            <a:pPr marL="609600" indent="-609600"/>
            <a:r>
              <a:rPr lang="en-US" dirty="0" smtClean="0"/>
              <a:t>By </a:t>
            </a:r>
            <a:r>
              <a:rPr lang="en-US" dirty="0"/>
              <a:t>1750, population began a steady climb upward – a shift from the fluctuating tendencies seen since the Middle Ages</a:t>
            </a:r>
          </a:p>
          <a:p>
            <a:pPr marL="549275" indent="-541338"/>
            <a:r>
              <a:rPr lang="en-US" dirty="0"/>
              <a:t>One main reason: decline in infant mortality</a:t>
            </a:r>
          </a:p>
          <a:p>
            <a:pPr marL="549275" indent="-541338"/>
            <a:r>
              <a:rPr lang="en-US" dirty="0"/>
              <a:t>Trend NOT explained by healthcare improvements, but rather a more ample food supply and the end of plague outbreaks (last outbreak: 1720)</a:t>
            </a:r>
          </a:p>
          <a:p>
            <a:pPr marL="1371600" lvl="2" indent="-481013">
              <a:buFont typeface="Wingdings" pitchFamily="2" charset="2"/>
              <a:buNone/>
            </a:pPr>
            <a:endParaRPr lang="en-US" sz="3200" dirty="0"/>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990600" y="152400"/>
            <a:ext cx="7924800" cy="1219200"/>
          </a:xfrm>
        </p:spPr>
        <p:txBody>
          <a:bodyPr/>
          <a:lstStyle/>
          <a:p>
            <a:r>
              <a:rPr lang="en-US" sz="3200" b="1" dirty="0" smtClean="0"/>
              <a:t>Marriage and Family:</a:t>
            </a:r>
            <a:br>
              <a:rPr lang="en-US" sz="3200" b="1" dirty="0" smtClean="0"/>
            </a:br>
            <a:r>
              <a:rPr lang="en-US" sz="3200" b="1" dirty="0" smtClean="0"/>
              <a:t>Children</a:t>
            </a:r>
            <a:endParaRPr lang="en-US" sz="3200" b="1" dirty="0"/>
          </a:p>
        </p:txBody>
      </p:sp>
      <p:sp>
        <p:nvSpPr>
          <p:cNvPr id="180227" name="Rectangle 3"/>
          <p:cNvSpPr>
            <a:spLocks noGrp="1" noChangeArrowheads="1"/>
          </p:cNvSpPr>
          <p:nvPr>
            <p:ph type="body" idx="1"/>
          </p:nvPr>
        </p:nvSpPr>
        <p:spPr>
          <a:xfrm>
            <a:off x="2895600" y="1447800"/>
            <a:ext cx="6248400" cy="5410200"/>
          </a:xfrm>
        </p:spPr>
        <p:txBody>
          <a:bodyPr/>
          <a:lstStyle/>
          <a:p>
            <a:pPr marL="549275" indent="-541338"/>
            <a:r>
              <a:rPr lang="en-US" sz="2600" dirty="0" smtClean="0"/>
              <a:t>Use </a:t>
            </a:r>
            <a:r>
              <a:rPr lang="en-US" sz="2600" dirty="0"/>
              <a:t>of wet nurses by middle and upper classes in early 18</a:t>
            </a:r>
            <a:r>
              <a:rPr lang="en-US" sz="2600" baseline="30000" dirty="0"/>
              <a:t>th</a:t>
            </a:r>
            <a:r>
              <a:rPr lang="en-US" sz="2600" dirty="0"/>
              <a:t> century</a:t>
            </a:r>
          </a:p>
          <a:p>
            <a:pPr marL="960437" lvl="1" indent="-457200"/>
            <a:r>
              <a:rPr lang="en-US" sz="2200" dirty="0"/>
              <a:t>breast feeding was deemed “undignified”</a:t>
            </a:r>
          </a:p>
          <a:p>
            <a:pPr marL="960437" lvl="1" indent="-457200"/>
            <a:r>
              <a:rPr lang="en-US" sz="2200" dirty="0"/>
              <a:t>NO SEX while breastfeeding!</a:t>
            </a:r>
          </a:p>
          <a:p>
            <a:pPr marL="549275" indent="-541338"/>
            <a:r>
              <a:rPr lang="en-US" sz="2600" dirty="0"/>
              <a:t>By later 18th century, attitudes toward children changed</a:t>
            </a:r>
          </a:p>
          <a:p>
            <a:pPr marL="960437" lvl="1" indent="-457200"/>
            <a:r>
              <a:rPr lang="en-US" sz="2200" dirty="0"/>
              <a:t>Children no longer seen as mini-adults</a:t>
            </a:r>
          </a:p>
          <a:p>
            <a:pPr marL="960437" lvl="1" indent="-457200"/>
            <a:r>
              <a:rPr lang="en-US" sz="2200" dirty="0"/>
              <a:t>Toys, comfortable clothing, love, breast feeding, end of primogeniture</a:t>
            </a:r>
          </a:p>
          <a:p>
            <a:pPr marL="549275" indent="-541338"/>
            <a:r>
              <a:rPr lang="en-US" sz="2600" dirty="0"/>
              <a:t>Infanticide and “suffocating accidents”</a:t>
            </a:r>
          </a:p>
          <a:p>
            <a:pPr marL="549275" indent="-541338"/>
            <a:r>
              <a:rPr lang="en-US" sz="2600" dirty="0"/>
              <a:t>Foundling homes 50-90% mortality rates</a:t>
            </a:r>
          </a:p>
        </p:txBody>
      </p:sp>
      <p:pic>
        <p:nvPicPr>
          <p:cNvPr id="180229" name="Picture 5" descr="http://www.psychohistory.com/images/7_1%20Infanticide.gif"/>
          <p:cNvPicPr>
            <a:picLocks noChangeAspect="1" noChangeArrowheads="1"/>
          </p:cNvPicPr>
          <p:nvPr/>
        </p:nvPicPr>
        <p:blipFill>
          <a:blip r:embed="rId3" cstate="print"/>
          <a:srcRect/>
          <a:stretch>
            <a:fillRect/>
          </a:stretch>
        </p:blipFill>
        <p:spPr bwMode="auto">
          <a:xfrm>
            <a:off x="0" y="4530163"/>
            <a:ext cx="2895600" cy="2327837"/>
          </a:xfrm>
          <a:prstGeom prst="rect">
            <a:avLst/>
          </a:prstGeom>
          <a:noFill/>
        </p:spPr>
      </p:pic>
      <p:pic>
        <p:nvPicPr>
          <p:cNvPr id="180231" name="Picture 7" descr="http://www.andrewgrahamdixon.com/article_images/Peter%20Lely.jpg"/>
          <p:cNvPicPr>
            <a:picLocks noChangeAspect="1" noChangeArrowheads="1"/>
          </p:cNvPicPr>
          <p:nvPr/>
        </p:nvPicPr>
        <p:blipFill>
          <a:blip r:embed="rId4" cstate="print"/>
          <a:srcRect/>
          <a:stretch>
            <a:fillRect/>
          </a:stretch>
        </p:blipFill>
        <p:spPr bwMode="auto">
          <a:xfrm>
            <a:off x="-1" y="1524000"/>
            <a:ext cx="2454707" cy="2971800"/>
          </a:xfrm>
          <a:prstGeom prst="rect">
            <a:avLst/>
          </a:prstGeom>
          <a:noFill/>
        </p:spPr>
      </p:pic>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990600" y="152400"/>
            <a:ext cx="7924800" cy="1143000"/>
          </a:xfrm>
        </p:spPr>
        <p:txBody>
          <a:bodyPr/>
          <a:lstStyle/>
          <a:p>
            <a:r>
              <a:rPr lang="en-US" sz="3400" b="1" dirty="0" smtClean="0"/>
              <a:t>Marriage and Family:</a:t>
            </a:r>
            <a:br>
              <a:rPr lang="en-US" sz="3400" b="1" dirty="0" smtClean="0"/>
            </a:br>
            <a:r>
              <a:rPr lang="en-US" sz="3400" b="1" dirty="0" smtClean="0"/>
              <a:t>Marriage</a:t>
            </a:r>
            <a:endParaRPr lang="en-US" sz="3400" b="1" dirty="0"/>
          </a:p>
        </p:txBody>
      </p:sp>
      <p:sp>
        <p:nvSpPr>
          <p:cNvPr id="181251" name="Rectangle 3"/>
          <p:cNvSpPr>
            <a:spLocks noGrp="1" noChangeArrowheads="1"/>
          </p:cNvSpPr>
          <p:nvPr>
            <p:ph type="body" idx="1"/>
          </p:nvPr>
        </p:nvSpPr>
        <p:spPr>
          <a:xfrm>
            <a:off x="2514600" y="1371600"/>
            <a:ext cx="6629400" cy="5486400"/>
          </a:xfrm>
        </p:spPr>
        <p:txBody>
          <a:bodyPr/>
          <a:lstStyle/>
          <a:p>
            <a:pPr marL="525462" indent="-481013"/>
            <a:r>
              <a:rPr lang="en-US" sz="2400" dirty="0" smtClean="0"/>
              <a:t>Family </a:t>
            </a:r>
            <a:r>
              <a:rPr lang="en-US" sz="2400" dirty="0"/>
              <a:t>still at heart of social organization</a:t>
            </a:r>
          </a:p>
          <a:p>
            <a:pPr marL="960437" lvl="1" indent="-457200"/>
            <a:r>
              <a:rPr lang="en-US" sz="2400" dirty="0"/>
              <a:t>Still patriarchal</a:t>
            </a:r>
          </a:p>
          <a:p>
            <a:pPr marL="960437" lvl="1" indent="-457200"/>
            <a:r>
              <a:rPr lang="en-US" sz="2400" dirty="0"/>
              <a:t>FOR UPPER CLASSES, marriage for position</a:t>
            </a:r>
          </a:p>
          <a:p>
            <a:pPr marL="525462" indent="-481013"/>
            <a:r>
              <a:rPr lang="en-US" sz="2400" dirty="0"/>
              <a:t>Newlyweds established own households – later marriage ages (27-8 men, 25-7 women) </a:t>
            </a:r>
          </a:p>
          <a:p>
            <a:pPr marL="549275" indent="-541338"/>
            <a:r>
              <a:rPr lang="en-US" sz="2400" dirty="0"/>
              <a:t>Birthrate Patterns</a:t>
            </a:r>
          </a:p>
          <a:p>
            <a:pPr marL="966787" lvl="1" indent="-481013"/>
            <a:r>
              <a:rPr lang="en-US" sz="2400" dirty="0"/>
              <a:t>Illegitimacy rates up</a:t>
            </a:r>
          </a:p>
          <a:p>
            <a:pPr marL="966787" lvl="1" indent="-481013"/>
            <a:r>
              <a:rPr lang="en-US" sz="2400" dirty="0"/>
              <a:t>4-5 children per family typical</a:t>
            </a:r>
          </a:p>
          <a:p>
            <a:pPr marL="966787" lvl="1" indent="-481013"/>
            <a:r>
              <a:rPr lang="en-US" sz="2400" dirty="0"/>
              <a:t>Birth control? </a:t>
            </a:r>
            <a:r>
              <a:rPr lang="en-US" sz="2400" i="1" dirty="0"/>
              <a:t>Coitus </a:t>
            </a:r>
            <a:r>
              <a:rPr lang="en-US" sz="2400" i="1" dirty="0" err="1"/>
              <a:t>interruptus</a:t>
            </a:r>
            <a:endParaRPr lang="en-US" sz="2400" dirty="0"/>
          </a:p>
          <a:p>
            <a:pPr marL="966787" lvl="1" indent="-481013"/>
            <a:r>
              <a:rPr lang="en-US" sz="2400" dirty="0"/>
              <a:t>Children as part of family economy for lower classes</a:t>
            </a:r>
          </a:p>
        </p:txBody>
      </p:sp>
      <p:pic>
        <p:nvPicPr>
          <p:cNvPr id="181253" name="Picture 5" descr="http://www.coquinaria.nl/images/Family%20at%20Tea,kl.jpg"/>
          <p:cNvPicPr>
            <a:picLocks noChangeAspect="1" noChangeArrowheads="1"/>
          </p:cNvPicPr>
          <p:nvPr/>
        </p:nvPicPr>
        <p:blipFill>
          <a:blip r:embed="rId3" cstate="print"/>
          <a:srcRect/>
          <a:stretch>
            <a:fillRect/>
          </a:stretch>
        </p:blipFill>
        <p:spPr bwMode="auto">
          <a:xfrm>
            <a:off x="0" y="1828800"/>
            <a:ext cx="2533743" cy="2057400"/>
          </a:xfrm>
          <a:prstGeom prst="rect">
            <a:avLst/>
          </a:prstGeom>
          <a:noFill/>
        </p:spPr>
      </p:pic>
      <p:pic>
        <p:nvPicPr>
          <p:cNvPr id="181255" name="Picture 7" descr="Whole portrait"/>
          <p:cNvPicPr>
            <a:picLocks noChangeAspect="1" noChangeArrowheads="1"/>
          </p:cNvPicPr>
          <p:nvPr/>
        </p:nvPicPr>
        <p:blipFill>
          <a:blip r:embed="rId4" cstate="print"/>
          <a:srcRect/>
          <a:stretch>
            <a:fillRect/>
          </a:stretch>
        </p:blipFill>
        <p:spPr bwMode="auto">
          <a:xfrm>
            <a:off x="-1" y="4800600"/>
            <a:ext cx="3036751" cy="2057400"/>
          </a:xfrm>
          <a:prstGeom prst="rect">
            <a:avLst/>
          </a:prstGeom>
          <a:noFill/>
        </p:spPr>
      </p:pic>
      <p:sp>
        <p:nvSpPr>
          <p:cNvPr id="8" name="TextBox 7"/>
          <p:cNvSpPr txBox="1"/>
          <p:nvPr/>
        </p:nvSpPr>
        <p:spPr>
          <a:xfrm>
            <a:off x="0" y="4038600"/>
            <a:ext cx="2743200" cy="523220"/>
          </a:xfrm>
          <a:prstGeom prst="rect">
            <a:avLst/>
          </a:prstGeom>
          <a:noFill/>
        </p:spPr>
        <p:txBody>
          <a:bodyPr wrap="square" rtlCol="0">
            <a:spAutoFit/>
          </a:bodyPr>
          <a:lstStyle/>
          <a:p>
            <a:r>
              <a:rPr lang="en-US" sz="1400" b="1" dirty="0" smtClean="0"/>
              <a:t>Above: Coitus </a:t>
            </a:r>
            <a:r>
              <a:rPr lang="en-US" sz="1400" b="1" dirty="0" err="1" smtClean="0"/>
              <a:t>interruptus</a:t>
            </a:r>
            <a:r>
              <a:rPr lang="en-US" sz="1400" b="1" dirty="0"/>
              <a:t>.</a:t>
            </a:r>
            <a:endParaRPr lang="en-US" sz="1400" b="1" dirty="0" smtClean="0"/>
          </a:p>
          <a:p>
            <a:r>
              <a:rPr lang="en-US" sz="1400" b="1" dirty="0" smtClean="0"/>
              <a:t>Below: NO coitus </a:t>
            </a:r>
            <a:r>
              <a:rPr lang="en-US" sz="1400" b="1" dirty="0" err="1" smtClean="0"/>
              <a:t>interruptus</a:t>
            </a:r>
            <a:r>
              <a:rPr lang="en-US" sz="1400" b="1" dirty="0" smtClean="0"/>
              <a:t>.</a:t>
            </a:r>
            <a:endParaRPr lang="en-US" sz="1400" b="1" dirty="0"/>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914400" y="152400"/>
            <a:ext cx="8001000" cy="1219200"/>
          </a:xfrm>
        </p:spPr>
        <p:txBody>
          <a:bodyPr/>
          <a:lstStyle/>
          <a:p>
            <a:r>
              <a:rPr lang="en-US" sz="3600" b="1" dirty="0"/>
              <a:t>The Social Order</a:t>
            </a:r>
          </a:p>
        </p:txBody>
      </p:sp>
      <p:sp>
        <p:nvSpPr>
          <p:cNvPr id="187395" name="Rectangle 3"/>
          <p:cNvSpPr>
            <a:spLocks noGrp="1" noChangeArrowheads="1"/>
          </p:cNvSpPr>
          <p:nvPr>
            <p:ph type="body" idx="1"/>
          </p:nvPr>
        </p:nvSpPr>
        <p:spPr>
          <a:xfrm>
            <a:off x="381000" y="1752600"/>
            <a:ext cx="8763000" cy="5105400"/>
          </a:xfrm>
        </p:spPr>
        <p:txBody>
          <a:bodyPr/>
          <a:lstStyle/>
          <a:p>
            <a:pPr marL="609600" indent="-609600"/>
            <a:r>
              <a:rPr lang="en-US" dirty="0"/>
              <a:t>Old estate system persisted into the 18</a:t>
            </a:r>
            <a:r>
              <a:rPr lang="en-US" baseline="30000" dirty="0"/>
              <a:t>th</a:t>
            </a:r>
            <a:r>
              <a:rPr lang="en-US" dirty="0"/>
              <a:t> century</a:t>
            </a:r>
          </a:p>
          <a:p>
            <a:pPr marL="990600" lvl="1" indent="-541338"/>
            <a:r>
              <a:rPr lang="en-US" dirty="0"/>
              <a:t>Reinforced by Christianity (hierarchy)</a:t>
            </a:r>
          </a:p>
          <a:p>
            <a:pPr marL="990600" lvl="1" indent="-541338"/>
            <a:r>
              <a:rPr lang="en-US" dirty="0"/>
              <a:t>Perpetuated by most law codes (marriage laws?)</a:t>
            </a:r>
          </a:p>
          <a:p>
            <a:pPr marL="990600" lvl="1" indent="-541338"/>
            <a:r>
              <a:rPr lang="en-US" dirty="0"/>
              <a:t>Culture necessitated it (clothing?)</a:t>
            </a:r>
          </a:p>
          <a:p>
            <a:pPr marL="609600" indent="-609600"/>
            <a:r>
              <a:rPr lang="en-US" dirty="0"/>
              <a:t>Changes of the Enlightenment era slowly crept in, but the system was not really shaken until the French Revolution</a:t>
            </a:r>
          </a:p>
          <a:p>
            <a:pPr marL="990600" lvl="1" indent="-541338"/>
            <a:endParaRPr lang="en-US" dirty="0"/>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914400" y="152400"/>
            <a:ext cx="8001000" cy="1143000"/>
          </a:xfrm>
        </p:spPr>
        <p:txBody>
          <a:bodyPr/>
          <a:lstStyle/>
          <a:p>
            <a:r>
              <a:rPr lang="en-US" sz="3600" b="1" dirty="0"/>
              <a:t>The Social Order – The Peasants</a:t>
            </a:r>
          </a:p>
        </p:txBody>
      </p:sp>
      <p:sp>
        <p:nvSpPr>
          <p:cNvPr id="188419" name="Rectangle 3"/>
          <p:cNvSpPr>
            <a:spLocks noGrp="1" noChangeArrowheads="1"/>
          </p:cNvSpPr>
          <p:nvPr>
            <p:ph type="body" idx="1"/>
          </p:nvPr>
        </p:nvSpPr>
        <p:spPr>
          <a:xfrm>
            <a:off x="1143000" y="1524000"/>
            <a:ext cx="8001000" cy="5334000"/>
          </a:xfrm>
        </p:spPr>
        <p:txBody>
          <a:bodyPr/>
          <a:lstStyle/>
          <a:p>
            <a:pPr marL="609600" indent="-609600"/>
            <a:r>
              <a:rPr lang="en-US" sz="3000" dirty="0"/>
              <a:t>Peasants comprised roughly 85% of the population</a:t>
            </a:r>
          </a:p>
          <a:p>
            <a:pPr marL="609600" indent="-609600"/>
            <a:r>
              <a:rPr lang="en-US" sz="3000" dirty="0"/>
              <a:t>Some were free, others were serf bound to land</a:t>
            </a:r>
          </a:p>
          <a:p>
            <a:pPr marL="990600" lvl="1" indent="-541338"/>
            <a:r>
              <a:rPr lang="en-US" sz="2600" dirty="0"/>
              <a:t>Free serfs faced difficulties</a:t>
            </a:r>
          </a:p>
          <a:p>
            <a:pPr marL="1371600" lvl="2" indent="-481013"/>
            <a:r>
              <a:rPr lang="en-US" sz="2200" dirty="0"/>
              <a:t>Owned little or no land</a:t>
            </a:r>
          </a:p>
          <a:p>
            <a:pPr marL="1371600" lvl="2" indent="-481013"/>
            <a:r>
              <a:rPr lang="en-US" sz="2200" dirty="0"/>
              <a:t>Tithes took crops</a:t>
            </a:r>
          </a:p>
          <a:p>
            <a:pPr marL="1371600" lvl="2" indent="-481013"/>
            <a:r>
              <a:rPr lang="en-US" sz="2200" dirty="0"/>
              <a:t>Local aristocrats restricted hunting rights, access to flour mills, wine presses and oil presses</a:t>
            </a:r>
          </a:p>
          <a:p>
            <a:pPr marL="990600" lvl="1" indent="-541338"/>
            <a:r>
              <a:rPr lang="en-US" sz="2600" dirty="0"/>
              <a:t>Serfs in eastern Europe were subject to the whims of the lord</a:t>
            </a:r>
          </a:p>
        </p:txBody>
      </p:sp>
      <p:pic>
        <p:nvPicPr>
          <p:cNvPr id="188421" name="Picture 5" descr="http://www.costumes.org/History/18thcent/general/mcclellan/workingman.gif"/>
          <p:cNvPicPr>
            <a:picLocks noChangeAspect="1" noChangeArrowheads="1"/>
          </p:cNvPicPr>
          <p:nvPr/>
        </p:nvPicPr>
        <p:blipFill>
          <a:blip r:embed="rId4" cstate="print"/>
          <a:srcRect/>
          <a:stretch>
            <a:fillRect/>
          </a:stretch>
        </p:blipFill>
        <p:spPr bwMode="auto">
          <a:xfrm>
            <a:off x="0" y="1752600"/>
            <a:ext cx="1066799" cy="2438397"/>
          </a:xfrm>
          <a:prstGeom prst="rect">
            <a:avLst/>
          </a:prstGeom>
          <a:noFill/>
        </p:spPr>
      </p:pic>
      <p:pic>
        <p:nvPicPr>
          <p:cNvPr id="188423" name="Picture 7" descr="http://www.costumes.org/History/18thcent/general/mcclellan/maidsacqueapronclog.gif"/>
          <p:cNvPicPr>
            <a:picLocks noChangeAspect="1" noChangeArrowheads="1"/>
          </p:cNvPicPr>
          <p:nvPr/>
        </p:nvPicPr>
        <p:blipFill>
          <a:blip r:embed="rId5" cstate="print"/>
          <a:srcRect/>
          <a:stretch>
            <a:fillRect/>
          </a:stretch>
        </p:blipFill>
        <p:spPr bwMode="auto">
          <a:xfrm flipH="1">
            <a:off x="0" y="4267200"/>
            <a:ext cx="1082790" cy="2590800"/>
          </a:xfrm>
          <a:prstGeom prst="rect">
            <a:avLst/>
          </a:prstGeom>
          <a:noFill/>
        </p:spPr>
      </p:pic>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14400" y="152400"/>
            <a:ext cx="8001000" cy="1219200"/>
          </a:xfrm>
        </p:spPr>
        <p:txBody>
          <a:bodyPr/>
          <a:lstStyle/>
          <a:p>
            <a:r>
              <a:rPr lang="en-US" sz="3600" b="1" dirty="0"/>
              <a:t>The Social Order – The Nobility</a:t>
            </a:r>
          </a:p>
        </p:txBody>
      </p:sp>
      <p:sp>
        <p:nvSpPr>
          <p:cNvPr id="189443" name="Rectangle 3"/>
          <p:cNvSpPr>
            <a:spLocks noGrp="1" noChangeArrowheads="1"/>
          </p:cNvSpPr>
          <p:nvPr>
            <p:ph type="body" idx="1"/>
          </p:nvPr>
        </p:nvSpPr>
        <p:spPr>
          <a:xfrm>
            <a:off x="304800" y="1524000"/>
            <a:ext cx="8839200" cy="5334000"/>
          </a:xfrm>
        </p:spPr>
        <p:txBody>
          <a:bodyPr/>
          <a:lstStyle/>
          <a:p>
            <a:pPr marL="609600" indent="-609600">
              <a:lnSpc>
                <a:spcPct val="90000"/>
              </a:lnSpc>
            </a:pPr>
            <a:r>
              <a:rPr lang="en-US" dirty="0"/>
              <a:t>Nobility comprised about 2-3% of society</a:t>
            </a:r>
          </a:p>
          <a:p>
            <a:pPr marL="990600" lvl="1" indent="-541338">
              <a:lnSpc>
                <a:spcPct val="90000"/>
              </a:lnSpc>
            </a:pPr>
            <a:r>
              <a:rPr lang="en-US" dirty="0"/>
              <a:t>Often ruled over peasants/serfs</a:t>
            </a:r>
          </a:p>
          <a:p>
            <a:pPr marL="990600" lvl="1" indent="-541338">
              <a:lnSpc>
                <a:spcPct val="90000"/>
              </a:lnSpc>
            </a:pPr>
            <a:r>
              <a:rPr lang="en-US" dirty="0"/>
              <a:t>Many exempt from taxes or severe punishments</a:t>
            </a:r>
          </a:p>
          <a:p>
            <a:pPr marL="990600" lvl="1" indent="-541338">
              <a:lnSpc>
                <a:spcPct val="90000"/>
              </a:lnSpc>
            </a:pPr>
            <a:r>
              <a:rPr lang="en-US" dirty="0"/>
              <a:t>Allowed to carry sword</a:t>
            </a:r>
          </a:p>
          <a:p>
            <a:pPr marL="609600" indent="-609600">
              <a:lnSpc>
                <a:spcPct val="90000"/>
              </a:lnSpc>
            </a:pPr>
            <a:r>
              <a:rPr lang="en-US" dirty="0"/>
              <a:t>Often held highest military offices and/or controlled local governments</a:t>
            </a:r>
          </a:p>
          <a:p>
            <a:pPr marL="609600" indent="-609600">
              <a:lnSpc>
                <a:spcPct val="90000"/>
              </a:lnSpc>
            </a:pPr>
            <a:r>
              <a:rPr lang="en-US" dirty="0"/>
              <a:t>Some were very rich while others had little money</a:t>
            </a:r>
          </a:p>
          <a:p>
            <a:pPr marL="990600" lvl="1" indent="-541338">
              <a:lnSpc>
                <a:spcPct val="90000"/>
              </a:lnSpc>
            </a:pPr>
            <a:r>
              <a:rPr lang="en-US" dirty="0"/>
              <a:t>Those who did not have wealth found existence increasingly difficult </a:t>
            </a:r>
          </a:p>
          <a:p>
            <a:pPr marL="990600" lvl="1" indent="-541338">
              <a:lnSpc>
                <a:spcPct val="90000"/>
              </a:lnSpc>
            </a:pPr>
            <a:r>
              <a:rPr lang="en-US" dirty="0"/>
              <a:t>Titles alone were less likely to maintain privilege</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Trends in Western Europe</a:t>
            </a:r>
            <a:endParaRPr lang="en-US" dirty="0"/>
          </a:p>
        </p:txBody>
      </p:sp>
      <p:pic>
        <p:nvPicPr>
          <p:cNvPr id="268290" name="Picture 2" descr="http://www.nndb.com/people/865/000092589/robert-walpole-1-sized.jpg"/>
          <p:cNvPicPr>
            <a:picLocks noChangeAspect="1" noChangeArrowheads="1"/>
          </p:cNvPicPr>
          <p:nvPr/>
        </p:nvPicPr>
        <p:blipFill>
          <a:blip r:embed="rId2" cstate="print"/>
          <a:srcRect/>
          <a:stretch>
            <a:fillRect/>
          </a:stretch>
        </p:blipFill>
        <p:spPr bwMode="auto">
          <a:xfrm>
            <a:off x="5369106" y="2895600"/>
            <a:ext cx="2822394" cy="3667126"/>
          </a:xfrm>
          <a:prstGeom prst="rect">
            <a:avLst/>
          </a:prstGeom>
          <a:noFill/>
        </p:spPr>
      </p:pic>
      <p:sp>
        <p:nvSpPr>
          <p:cNvPr id="5" name="TextBox 4"/>
          <p:cNvSpPr txBox="1"/>
          <p:nvPr/>
        </p:nvSpPr>
        <p:spPr>
          <a:xfrm>
            <a:off x="5334000" y="6534834"/>
            <a:ext cx="2819400" cy="276999"/>
          </a:xfrm>
          <a:prstGeom prst="rect">
            <a:avLst/>
          </a:prstGeom>
          <a:noFill/>
        </p:spPr>
        <p:txBody>
          <a:bodyPr wrap="square" rtlCol="0">
            <a:spAutoFit/>
          </a:bodyPr>
          <a:lstStyle/>
          <a:p>
            <a:pPr algn="ctr"/>
            <a:r>
              <a:rPr lang="en-US" sz="1200" dirty="0" smtClean="0"/>
              <a:t>Robert Walpole: First Prime Minister</a:t>
            </a:r>
            <a:endParaRPr lang="en-US" sz="12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914400" y="152400"/>
            <a:ext cx="8001000" cy="1219200"/>
          </a:xfrm>
        </p:spPr>
        <p:txBody>
          <a:bodyPr/>
          <a:lstStyle/>
          <a:p>
            <a:r>
              <a:rPr lang="en-US" sz="3600" b="1" dirty="0"/>
              <a:t>The Social Order – The Nobility</a:t>
            </a:r>
          </a:p>
        </p:txBody>
      </p:sp>
      <p:sp>
        <p:nvSpPr>
          <p:cNvPr id="190467" name="Rectangle 3"/>
          <p:cNvSpPr>
            <a:spLocks noGrp="1" noChangeArrowheads="1"/>
          </p:cNvSpPr>
          <p:nvPr>
            <p:ph type="body" idx="1"/>
          </p:nvPr>
        </p:nvSpPr>
        <p:spPr>
          <a:xfrm>
            <a:off x="3581400" y="1600200"/>
            <a:ext cx="5562600" cy="5257800"/>
          </a:xfrm>
        </p:spPr>
        <p:txBody>
          <a:bodyPr/>
          <a:lstStyle/>
          <a:p>
            <a:pPr marL="609600" indent="-609600"/>
            <a:r>
              <a:rPr lang="en-US" dirty="0"/>
              <a:t>Wealthiest had a house in the city </a:t>
            </a:r>
            <a:r>
              <a:rPr lang="en-US" i="1" dirty="0"/>
              <a:t>and</a:t>
            </a:r>
            <a:r>
              <a:rPr lang="en-US" dirty="0"/>
              <a:t> a country estate</a:t>
            </a:r>
          </a:p>
          <a:p>
            <a:pPr marL="990600" lvl="1" indent="-541338"/>
            <a:r>
              <a:rPr lang="en-US" dirty="0"/>
              <a:t>Rooms for different activities (drawing room, dining room, study)</a:t>
            </a:r>
          </a:p>
          <a:p>
            <a:pPr marL="990600" lvl="1" indent="-541338"/>
            <a:r>
              <a:rPr lang="en-US" dirty="0"/>
              <a:t>Servants’ quarters </a:t>
            </a:r>
          </a:p>
          <a:p>
            <a:pPr marL="609600" indent="-609600"/>
            <a:r>
              <a:rPr lang="en-US" b="1" dirty="0"/>
              <a:t>Grand Tour</a:t>
            </a:r>
            <a:r>
              <a:rPr lang="en-US" dirty="0"/>
              <a:t> – staple for aristocratic young men’s educational experience</a:t>
            </a:r>
            <a:endParaRPr lang="en-US" b="1" dirty="0"/>
          </a:p>
        </p:txBody>
      </p:sp>
      <p:pic>
        <p:nvPicPr>
          <p:cNvPr id="190469" name="Picture 5" descr="http://www.1st-art-gallery.com/thumbnail/199327/1/Italian-Picture-Dealers-Humbugging-Milorde-Anglaise-On-The-Grand-Tour.jpg"/>
          <p:cNvPicPr>
            <a:picLocks noChangeAspect="1" noChangeArrowheads="1"/>
          </p:cNvPicPr>
          <p:nvPr/>
        </p:nvPicPr>
        <p:blipFill>
          <a:blip r:embed="rId3" cstate="print"/>
          <a:srcRect/>
          <a:stretch>
            <a:fillRect/>
          </a:stretch>
        </p:blipFill>
        <p:spPr bwMode="auto">
          <a:xfrm>
            <a:off x="0" y="1676399"/>
            <a:ext cx="3581400" cy="5040117"/>
          </a:xfrm>
          <a:prstGeom prst="rect">
            <a:avLst/>
          </a:prstGeom>
          <a:noFill/>
        </p:spPr>
      </p:pic>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914400" y="152400"/>
            <a:ext cx="8001000" cy="1219200"/>
          </a:xfrm>
        </p:spPr>
        <p:txBody>
          <a:bodyPr/>
          <a:lstStyle/>
          <a:p>
            <a:r>
              <a:rPr lang="en-US" sz="3600" b="1" dirty="0"/>
              <a:t>The Social Order – General Trends</a:t>
            </a:r>
          </a:p>
        </p:txBody>
      </p:sp>
      <p:sp>
        <p:nvSpPr>
          <p:cNvPr id="191491" name="Rectangle 3"/>
          <p:cNvSpPr>
            <a:spLocks noGrp="1" noChangeArrowheads="1"/>
          </p:cNvSpPr>
          <p:nvPr>
            <p:ph type="body" idx="1"/>
          </p:nvPr>
        </p:nvSpPr>
        <p:spPr>
          <a:xfrm>
            <a:off x="0" y="1600200"/>
            <a:ext cx="9144000" cy="5257800"/>
          </a:xfrm>
        </p:spPr>
        <p:txBody>
          <a:bodyPr/>
          <a:lstStyle/>
          <a:p>
            <a:pPr marL="609600" indent="-609600">
              <a:lnSpc>
                <a:spcPct val="90000"/>
              </a:lnSpc>
            </a:pPr>
            <a:r>
              <a:rPr lang="en-US" sz="2800" dirty="0"/>
              <a:t>Most people still lived in rural areas, but towns and cities were rapidly growing </a:t>
            </a:r>
          </a:p>
          <a:p>
            <a:pPr marL="990600" lvl="1" indent="-541338">
              <a:lnSpc>
                <a:spcPct val="90000"/>
              </a:lnSpc>
            </a:pPr>
            <a:r>
              <a:rPr lang="en-US" sz="2400" dirty="0"/>
              <a:t>Enclosure Acts forced many into urban areas to</a:t>
            </a:r>
            <a:r>
              <a:rPr lang="en-US" sz="2400" b="1" dirty="0"/>
              <a:t> </a:t>
            </a:r>
            <a:r>
              <a:rPr lang="en-US" sz="2400" dirty="0"/>
              <a:t>seek work</a:t>
            </a:r>
          </a:p>
          <a:p>
            <a:pPr marL="990600" lvl="1" indent="-541338">
              <a:lnSpc>
                <a:spcPct val="90000"/>
              </a:lnSpc>
            </a:pPr>
            <a:r>
              <a:rPr lang="en-US" sz="2400" dirty="0"/>
              <a:t>Overcrowding in urban areas without proper urban planning created unsanitary conditions</a:t>
            </a:r>
          </a:p>
          <a:p>
            <a:pPr marL="1371600" lvl="2" indent="-481013">
              <a:lnSpc>
                <a:spcPct val="90000"/>
              </a:lnSpc>
            </a:pPr>
            <a:r>
              <a:rPr lang="en-US" sz="2200" dirty="0"/>
              <a:t>Disease</a:t>
            </a:r>
          </a:p>
          <a:p>
            <a:pPr marL="1371600" lvl="2" indent="-481013">
              <a:lnSpc>
                <a:spcPct val="90000"/>
              </a:lnSpc>
            </a:pPr>
            <a:r>
              <a:rPr lang="en-US" sz="2200" dirty="0"/>
              <a:t>Crime</a:t>
            </a:r>
          </a:p>
          <a:p>
            <a:pPr marL="1371600" lvl="2" indent="-481013">
              <a:lnSpc>
                <a:spcPct val="90000"/>
              </a:lnSpc>
            </a:pPr>
            <a:r>
              <a:rPr lang="en-US" sz="2200" b="1" dirty="0"/>
              <a:t>Prostitutes &amp; Beggars </a:t>
            </a:r>
            <a:r>
              <a:rPr lang="en-US" sz="2200" dirty="0"/>
              <a:t>– 30% of population!</a:t>
            </a:r>
          </a:p>
          <a:p>
            <a:pPr marL="1752600" lvl="3" indent="-457200">
              <a:lnSpc>
                <a:spcPct val="90000"/>
              </a:lnSpc>
            </a:pPr>
            <a:r>
              <a:rPr lang="en-US" sz="1800" dirty="0"/>
              <a:t>Belief in </a:t>
            </a:r>
            <a:r>
              <a:rPr lang="en-US" sz="1800" b="1" dirty="0"/>
              <a:t>“Christian Duty”</a:t>
            </a:r>
            <a:r>
              <a:rPr lang="en-US" sz="1800" dirty="0"/>
              <a:t> to help poor faded </a:t>
            </a:r>
          </a:p>
          <a:p>
            <a:pPr marL="1752600" lvl="3" indent="-457200">
              <a:lnSpc>
                <a:spcPct val="90000"/>
              </a:lnSpc>
            </a:pPr>
            <a:r>
              <a:rPr lang="en-US" sz="1800" dirty="0"/>
              <a:t>Some enlightened thinkers turned to the state</a:t>
            </a:r>
          </a:p>
          <a:p>
            <a:pPr marL="1752600" lvl="3" indent="-457200">
              <a:lnSpc>
                <a:spcPct val="90000"/>
              </a:lnSpc>
            </a:pPr>
            <a:r>
              <a:rPr lang="en-US" sz="1800" dirty="0"/>
              <a:t>Most regarded the poor with disdain and disgust</a:t>
            </a:r>
          </a:p>
          <a:p>
            <a:pPr marL="609600" indent="-609600">
              <a:lnSpc>
                <a:spcPct val="90000"/>
              </a:lnSpc>
            </a:pPr>
            <a:r>
              <a:rPr lang="en-US" sz="2800" b="1" dirty="0"/>
              <a:t>At close of 18</a:t>
            </a:r>
            <a:r>
              <a:rPr lang="en-US" sz="2800" b="1" baseline="30000" dirty="0"/>
              <a:t>th</a:t>
            </a:r>
            <a:r>
              <a:rPr lang="en-US" sz="2800" b="1" dirty="0"/>
              <a:t> century, change was brewing, and major upheaval was just around the corner… </a:t>
            </a:r>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2362200" y="152400"/>
            <a:ext cx="6553200" cy="1143000"/>
          </a:xfrm>
        </p:spPr>
        <p:txBody>
          <a:bodyPr/>
          <a:lstStyle/>
          <a:p>
            <a:r>
              <a:rPr lang="en-US" sz="3600" b="1" dirty="0"/>
              <a:t>Agricultural Revolution?</a:t>
            </a:r>
          </a:p>
        </p:txBody>
      </p:sp>
      <p:sp>
        <p:nvSpPr>
          <p:cNvPr id="182275" name="Rectangle 3"/>
          <p:cNvSpPr>
            <a:spLocks noGrp="1" noChangeArrowheads="1"/>
          </p:cNvSpPr>
          <p:nvPr>
            <p:ph type="body" idx="1"/>
          </p:nvPr>
        </p:nvSpPr>
        <p:spPr>
          <a:xfrm>
            <a:off x="3048000" y="1524000"/>
            <a:ext cx="6096000" cy="5334000"/>
          </a:xfrm>
        </p:spPr>
        <p:txBody>
          <a:bodyPr/>
          <a:lstStyle/>
          <a:p>
            <a:pPr marL="609600" indent="-609600">
              <a:lnSpc>
                <a:spcPct val="90000"/>
              </a:lnSpc>
            </a:pPr>
            <a:r>
              <a:rPr lang="en-US" sz="2800" dirty="0"/>
              <a:t>Was there a revolution?</a:t>
            </a:r>
          </a:p>
          <a:p>
            <a:pPr marL="609600" indent="-609600">
              <a:lnSpc>
                <a:spcPct val="90000"/>
              </a:lnSpc>
            </a:pPr>
            <a:r>
              <a:rPr lang="en-US" sz="2800" dirty="0" smtClean="0"/>
              <a:t>4 </a:t>
            </a:r>
            <a:r>
              <a:rPr lang="en-US" sz="2800" dirty="0"/>
              <a:t>factors:</a:t>
            </a:r>
          </a:p>
          <a:p>
            <a:pPr marL="990600" lvl="1" indent="-541338">
              <a:lnSpc>
                <a:spcPct val="90000"/>
              </a:lnSpc>
            </a:pPr>
            <a:r>
              <a:rPr lang="en-US" sz="2400" u="sng" dirty="0"/>
              <a:t>Open field system abandoned</a:t>
            </a:r>
          </a:p>
          <a:p>
            <a:pPr marL="1371600" lvl="2" indent="-481013">
              <a:lnSpc>
                <a:spcPct val="90000"/>
              </a:lnSpc>
            </a:pPr>
            <a:r>
              <a:rPr lang="en-US" sz="2000" dirty="0"/>
              <a:t>crops from “New World” stored nutrients in roots, thus renewing soil</a:t>
            </a:r>
          </a:p>
          <a:p>
            <a:pPr marL="1371600" lvl="2" indent="-481013">
              <a:lnSpc>
                <a:spcPct val="90000"/>
              </a:lnSpc>
            </a:pPr>
            <a:r>
              <a:rPr lang="en-US" sz="2000" dirty="0"/>
              <a:t>These new crops provided fodder for livestock in winter months – larger herds!</a:t>
            </a:r>
          </a:p>
          <a:p>
            <a:pPr marL="990600" lvl="1" indent="-541338">
              <a:lnSpc>
                <a:spcPct val="90000"/>
              </a:lnSpc>
            </a:pPr>
            <a:r>
              <a:rPr lang="en-US" sz="2400" u="sng" dirty="0"/>
              <a:t>Increased yield per acre</a:t>
            </a:r>
          </a:p>
          <a:p>
            <a:pPr marL="1371600" lvl="2" indent="-481013">
              <a:lnSpc>
                <a:spcPct val="90000"/>
              </a:lnSpc>
            </a:pPr>
            <a:r>
              <a:rPr lang="en-US" sz="2000" b="1" dirty="0" err="1"/>
              <a:t>Jethro</a:t>
            </a:r>
            <a:r>
              <a:rPr lang="en-US" sz="2000" b="1" dirty="0"/>
              <a:t> </a:t>
            </a:r>
            <a:r>
              <a:rPr lang="en-US" sz="2000" b="1" dirty="0" err="1"/>
              <a:t>Tull</a:t>
            </a:r>
            <a:r>
              <a:rPr lang="en-US" sz="2000" dirty="0"/>
              <a:t> – </a:t>
            </a:r>
            <a:r>
              <a:rPr lang="en-US" sz="2000" b="1" dirty="0"/>
              <a:t>hoe, seed drill</a:t>
            </a:r>
          </a:p>
          <a:p>
            <a:pPr marL="1371600" lvl="2" indent="-481013">
              <a:lnSpc>
                <a:spcPct val="90000"/>
              </a:lnSpc>
            </a:pPr>
            <a:r>
              <a:rPr lang="en-US" sz="2000" dirty="0"/>
              <a:t>Potato, maize</a:t>
            </a:r>
          </a:p>
          <a:p>
            <a:pPr marL="990600" lvl="1" indent="-541338">
              <a:lnSpc>
                <a:spcPct val="90000"/>
              </a:lnSpc>
            </a:pPr>
            <a:r>
              <a:rPr lang="en-US" sz="2400" u="sng" dirty="0"/>
              <a:t>Healthier, more abundant livestock</a:t>
            </a:r>
            <a:r>
              <a:rPr lang="en-US" sz="2400" dirty="0"/>
              <a:t> – M&amp;M’s (meat-n-manure!)</a:t>
            </a:r>
          </a:p>
          <a:p>
            <a:pPr marL="990600" lvl="1" indent="-541338">
              <a:lnSpc>
                <a:spcPct val="90000"/>
              </a:lnSpc>
            </a:pPr>
            <a:r>
              <a:rPr lang="en-US" sz="2400" u="sng" dirty="0"/>
              <a:t>Improved climate</a:t>
            </a:r>
            <a:r>
              <a:rPr lang="en-US" sz="2400" dirty="0"/>
              <a:t> – warmer weather = longer growing seasons</a:t>
            </a:r>
          </a:p>
        </p:txBody>
      </p:sp>
      <p:pic>
        <p:nvPicPr>
          <p:cNvPr id="182277" name="Picture 5" descr="http://www.gstatic.com/hostedimg/43c9a13bf9d82649_landing">
            <a:hlinkClick r:id="rId3"/>
          </p:cNvPr>
          <p:cNvPicPr>
            <a:picLocks noChangeAspect="1" noChangeArrowheads="1"/>
          </p:cNvPicPr>
          <p:nvPr/>
        </p:nvPicPr>
        <p:blipFill>
          <a:blip r:embed="rId4" cstate="print"/>
          <a:srcRect/>
          <a:stretch>
            <a:fillRect/>
          </a:stretch>
        </p:blipFill>
        <p:spPr bwMode="auto">
          <a:xfrm>
            <a:off x="-1" y="1752600"/>
            <a:ext cx="3099659" cy="1828800"/>
          </a:xfrm>
          <a:prstGeom prst="rect">
            <a:avLst/>
          </a:prstGeom>
          <a:noFill/>
        </p:spPr>
      </p:pic>
      <p:pic>
        <p:nvPicPr>
          <p:cNvPr id="182279" name="Picture 7" descr="http://www.bbc.co.uk/schools/gcsebitesize/history/images/hist_seed_drill.jpg"/>
          <p:cNvPicPr>
            <a:picLocks noChangeAspect="1" noChangeArrowheads="1"/>
          </p:cNvPicPr>
          <p:nvPr/>
        </p:nvPicPr>
        <p:blipFill>
          <a:blip r:embed="rId5" cstate="print"/>
          <a:srcRect/>
          <a:stretch>
            <a:fillRect/>
          </a:stretch>
        </p:blipFill>
        <p:spPr bwMode="auto">
          <a:xfrm>
            <a:off x="-1" y="3657600"/>
            <a:ext cx="3157601" cy="2514600"/>
          </a:xfrm>
          <a:prstGeom prst="rect">
            <a:avLst/>
          </a:prstGeom>
          <a:noFill/>
        </p:spPr>
      </p:pic>
      <p:pic>
        <p:nvPicPr>
          <p:cNvPr id="182281" name="Picture 9" descr="http://www.hungerfordvirtualmuseum.co.uk/People/Landowners___Gentry/Jethro_Tull/Jethro_Tull.jpg"/>
          <p:cNvPicPr>
            <a:picLocks noChangeAspect="1" noChangeArrowheads="1"/>
          </p:cNvPicPr>
          <p:nvPr/>
        </p:nvPicPr>
        <p:blipFill>
          <a:blip r:embed="rId6" cstate="print"/>
          <a:srcRect/>
          <a:stretch>
            <a:fillRect/>
          </a:stretch>
        </p:blipFill>
        <p:spPr bwMode="auto">
          <a:xfrm>
            <a:off x="1219200" y="0"/>
            <a:ext cx="993227" cy="1371600"/>
          </a:xfrm>
          <a:prstGeom prst="rect">
            <a:avLst/>
          </a:prstGeom>
          <a:noFill/>
        </p:spPr>
      </p:pic>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914400" y="152400"/>
            <a:ext cx="8001000" cy="1219200"/>
          </a:xfrm>
        </p:spPr>
        <p:txBody>
          <a:bodyPr/>
          <a:lstStyle/>
          <a:p>
            <a:r>
              <a:rPr lang="en-US" b="1" dirty="0"/>
              <a:t>Agricultural Revolution?</a:t>
            </a:r>
          </a:p>
        </p:txBody>
      </p:sp>
      <p:sp>
        <p:nvSpPr>
          <p:cNvPr id="183299" name="Rectangle 3"/>
          <p:cNvSpPr>
            <a:spLocks noGrp="1" noChangeArrowheads="1"/>
          </p:cNvSpPr>
          <p:nvPr>
            <p:ph type="body" idx="1"/>
          </p:nvPr>
        </p:nvSpPr>
        <p:spPr>
          <a:xfrm>
            <a:off x="3429000" y="1524000"/>
            <a:ext cx="5715000" cy="5334000"/>
          </a:xfrm>
        </p:spPr>
        <p:txBody>
          <a:bodyPr/>
          <a:lstStyle/>
          <a:p>
            <a:pPr marL="609600" indent="-609600">
              <a:lnSpc>
                <a:spcPct val="90000"/>
              </a:lnSpc>
            </a:pPr>
            <a:r>
              <a:rPr lang="en-US" sz="2400" dirty="0"/>
              <a:t>These changes and new farming techniques were best suited for large-scale farming</a:t>
            </a:r>
          </a:p>
          <a:p>
            <a:pPr marL="609600" indent="-609600">
              <a:lnSpc>
                <a:spcPct val="90000"/>
              </a:lnSpc>
            </a:pPr>
            <a:r>
              <a:rPr lang="en-US" sz="2400" b="1" dirty="0"/>
              <a:t>Enclosure Acts</a:t>
            </a:r>
            <a:r>
              <a:rPr lang="en-US" sz="2400" dirty="0"/>
              <a:t> passed by parliament closed off communal lands as landed aristocrats consolidated their property for large-scale farming</a:t>
            </a:r>
          </a:p>
          <a:p>
            <a:pPr marL="609600" indent="-609600">
              <a:lnSpc>
                <a:spcPct val="90000"/>
              </a:lnSpc>
            </a:pPr>
            <a:r>
              <a:rPr lang="en-US" sz="2400" dirty="0"/>
              <a:t>Destruction of traditional English village life – many small farmers forced to work as wage laborers or tenant farmers</a:t>
            </a:r>
          </a:p>
          <a:p>
            <a:pPr marL="609600" indent="-609600">
              <a:lnSpc>
                <a:spcPct val="90000"/>
              </a:lnSpc>
            </a:pPr>
            <a:r>
              <a:rPr lang="en-US" sz="2400" dirty="0"/>
              <a:t>Relocation to cities to find work…INDUSTRIAL REVOLUTION??</a:t>
            </a:r>
          </a:p>
        </p:txBody>
      </p:sp>
      <p:pic>
        <p:nvPicPr>
          <p:cNvPr id="183301" name="Picture 5" descr="http://www.cssd.ab.ca/schools/brebeuf/docs/social9/Hotpotatoes/images/before_enclosure.gif"/>
          <p:cNvPicPr>
            <a:picLocks noChangeAspect="1" noChangeArrowheads="1"/>
          </p:cNvPicPr>
          <p:nvPr/>
        </p:nvPicPr>
        <p:blipFill>
          <a:blip r:embed="rId3" cstate="print"/>
          <a:srcRect l="54000" b="1334"/>
          <a:stretch>
            <a:fillRect/>
          </a:stretch>
        </p:blipFill>
        <p:spPr bwMode="auto">
          <a:xfrm>
            <a:off x="0" y="1524000"/>
            <a:ext cx="3352800" cy="2974671"/>
          </a:xfrm>
          <a:prstGeom prst="rect">
            <a:avLst/>
          </a:prstGeom>
          <a:noFill/>
        </p:spPr>
      </p:pic>
      <p:pic>
        <p:nvPicPr>
          <p:cNvPr id="183303" name="Picture 7" descr="http://www.cssd.ab.ca/schools/brebeuf/docs/social9/Hotpotatoes/images/after_enclosure.gif"/>
          <p:cNvPicPr>
            <a:picLocks noChangeAspect="1" noChangeArrowheads="1"/>
          </p:cNvPicPr>
          <p:nvPr/>
        </p:nvPicPr>
        <p:blipFill>
          <a:blip r:embed="rId4" cstate="print"/>
          <a:srcRect/>
          <a:stretch>
            <a:fillRect/>
          </a:stretch>
        </p:blipFill>
        <p:spPr bwMode="auto">
          <a:xfrm>
            <a:off x="1676400" y="4648200"/>
            <a:ext cx="1596377" cy="2209800"/>
          </a:xfrm>
          <a:prstGeom prst="rect">
            <a:avLst/>
          </a:prstGeom>
          <a:noFill/>
        </p:spPr>
      </p:pic>
      <p:pic>
        <p:nvPicPr>
          <p:cNvPr id="183305" name="Picture 9" descr="http://www.cssd.ab.ca/schools/brebeuf/docs/social9/Hotpotatoes/images/before_enclosure.gif"/>
          <p:cNvPicPr>
            <a:picLocks noChangeAspect="1" noChangeArrowheads="1"/>
          </p:cNvPicPr>
          <p:nvPr/>
        </p:nvPicPr>
        <p:blipFill>
          <a:blip r:embed="rId3" cstate="print"/>
          <a:srcRect r="46000"/>
          <a:stretch>
            <a:fillRect/>
          </a:stretch>
        </p:blipFill>
        <p:spPr bwMode="auto">
          <a:xfrm>
            <a:off x="0" y="4686300"/>
            <a:ext cx="1563624" cy="2171700"/>
          </a:xfrm>
          <a:prstGeom prst="rect">
            <a:avLst/>
          </a:prstGeom>
          <a:noFill/>
        </p:spPr>
      </p:pic>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914400" y="152400"/>
            <a:ext cx="8001000" cy="1143000"/>
          </a:xfrm>
        </p:spPr>
        <p:txBody>
          <a:bodyPr/>
          <a:lstStyle/>
          <a:p>
            <a:r>
              <a:rPr lang="en-US" b="1" dirty="0"/>
              <a:t>Early Industry</a:t>
            </a:r>
          </a:p>
        </p:txBody>
      </p:sp>
      <p:sp>
        <p:nvSpPr>
          <p:cNvPr id="184323" name="Rectangle 3"/>
          <p:cNvSpPr>
            <a:spLocks noGrp="1" noChangeArrowheads="1"/>
          </p:cNvSpPr>
          <p:nvPr>
            <p:ph type="body" idx="1"/>
          </p:nvPr>
        </p:nvSpPr>
        <p:spPr>
          <a:xfrm>
            <a:off x="0" y="1676400"/>
            <a:ext cx="9144000" cy="5181600"/>
          </a:xfrm>
        </p:spPr>
        <p:txBody>
          <a:bodyPr/>
          <a:lstStyle/>
          <a:p>
            <a:pPr marL="407988" indent="-407988">
              <a:lnSpc>
                <a:spcPct val="80000"/>
              </a:lnSpc>
            </a:pPr>
            <a:r>
              <a:rPr lang="en-US" sz="2600" dirty="0"/>
              <a:t>Textile industry most important</a:t>
            </a:r>
          </a:p>
          <a:p>
            <a:pPr marL="407988" indent="-407988">
              <a:lnSpc>
                <a:spcPct val="80000"/>
              </a:lnSpc>
            </a:pPr>
            <a:r>
              <a:rPr lang="en-US" sz="2600" dirty="0"/>
              <a:t>In earlier period, GUILDS regulated wool production in urban centers where artisans worked</a:t>
            </a:r>
          </a:p>
          <a:p>
            <a:pPr marL="407988" indent="-407988">
              <a:lnSpc>
                <a:spcPct val="80000"/>
              </a:lnSpc>
            </a:pPr>
            <a:r>
              <a:rPr lang="en-US" sz="2600" dirty="0"/>
              <a:t>Many entrepreneurs cut out guild regulations (middle men) and sent their raw materials attained from New World directly to countryside as piecework</a:t>
            </a:r>
          </a:p>
          <a:p>
            <a:pPr marL="685800" lvl="1" indent="-342900">
              <a:lnSpc>
                <a:spcPct val="80000"/>
              </a:lnSpc>
            </a:pPr>
            <a:r>
              <a:rPr lang="en-US" sz="2400" dirty="0"/>
              <a:t>“</a:t>
            </a:r>
            <a:r>
              <a:rPr lang="en-US" sz="2400" b="1" dirty="0"/>
              <a:t>putting out system</a:t>
            </a:r>
            <a:r>
              <a:rPr lang="en-US" sz="2400" dirty="0"/>
              <a:t>”</a:t>
            </a:r>
          </a:p>
          <a:p>
            <a:pPr marL="685800" lvl="1" indent="-342900">
              <a:lnSpc>
                <a:spcPct val="80000"/>
              </a:lnSpc>
            </a:pPr>
            <a:r>
              <a:rPr lang="en-US" sz="2400" b="1" dirty="0"/>
              <a:t>Cottage industry</a:t>
            </a:r>
          </a:p>
          <a:p>
            <a:pPr marL="685800" lvl="1" indent="-342900">
              <a:lnSpc>
                <a:spcPct val="80000"/>
              </a:lnSpc>
            </a:pPr>
            <a:r>
              <a:rPr lang="en-US" sz="2400" dirty="0"/>
              <a:t>When cotton was introduced in 18</a:t>
            </a:r>
            <a:r>
              <a:rPr lang="en-US" sz="2400" baseline="30000" dirty="0"/>
              <a:t>th</a:t>
            </a:r>
            <a:r>
              <a:rPr lang="en-US" sz="2400" dirty="0"/>
              <a:t> century, great demand for the material led to new inventions</a:t>
            </a:r>
          </a:p>
          <a:p>
            <a:pPr marL="1093788" lvl="2" indent="-407988">
              <a:lnSpc>
                <a:spcPct val="80000"/>
              </a:lnSpc>
            </a:pPr>
            <a:r>
              <a:rPr lang="en-US" sz="2200" b="1" dirty="0"/>
              <a:t>Flying shuttle</a:t>
            </a:r>
            <a:r>
              <a:rPr lang="en-US" sz="2200" dirty="0"/>
              <a:t> for loom weaving</a:t>
            </a:r>
          </a:p>
          <a:p>
            <a:pPr marL="1093788" lvl="2" indent="-407988">
              <a:lnSpc>
                <a:spcPct val="80000"/>
              </a:lnSpc>
            </a:pPr>
            <a:r>
              <a:rPr lang="en-US" sz="2200" b="1" dirty="0"/>
              <a:t>Arkwright’s water frame</a:t>
            </a:r>
            <a:r>
              <a:rPr lang="en-US" sz="2200" dirty="0"/>
              <a:t> for yarn</a:t>
            </a:r>
          </a:p>
          <a:p>
            <a:pPr marL="1093788" lvl="2" indent="-407988">
              <a:lnSpc>
                <a:spcPct val="80000"/>
              </a:lnSpc>
            </a:pPr>
            <a:r>
              <a:rPr lang="en-US" sz="2200" dirty="0"/>
              <a:t>Mechanized looms replaced hand looms in England, many were angry (</a:t>
            </a:r>
            <a:r>
              <a:rPr lang="en-US" sz="2200" b="1" dirty="0"/>
              <a:t>Leeds Woolen Workers’ Petition</a:t>
            </a:r>
            <a:r>
              <a:rPr lang="en-US" sz="2200" dirty="0"/>
              <a:t>)</a:t>
            </a:r>
          </a:p>
          <a:p>
            <a:pPr marL="1093788" lvl="2" indent="-407988">
              <a:lnSpc>
                <a:spcPct val="80000"/>
              </a:lnSpc>
            </a:pPr>
            <a:r>
              <a:rPr lang="en-US" sz="2200" dirty="0"/>
              <a:t>Triggered </a:t>
            </a:r>
            <a:r>
              <a:rPr lang="en-US" sz="2200" b="1" dirty="0"/>
              <a:t>Luddite</a:t>
            </a:r>
            <a:r>
              <a:rPr lang="en-US" sz="2200" dirty="0"/>
              <a:t> movement (man vs. machine)</a:t>
            </a:r>
          </a:p>
          <a:p>
            <a:pPr marL="990600" lvl="1" indent="-541338">
              <a:lnSpc>
                <a:spcPct val="80000"/>
              </a:lnSpc>
            </a:pPr>
            <a:endParaRPr lang="en-US" sz="2400" dirty="0"/>
          </a:p>
        </p:txBody>
      </p:sp>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9"/>
            <a:ext cx="7158037" cy="1274762"/>
          </a:xfrm>
        </p:spPr>
        <p:txBody>
          <a:bodyPr/>
          <a:lstStyle/>
          <a:p>
            <a:r>
              <a:rPr lang="en-US" b="1" dirty="0" smtClean="0"/>
              <a:t>Early Industry</a:t>
            </a:r>
            <a:endParaRPr lang="en-US" dirty="0"/>
          </a:p>
        </p:txBody>
      </p:sp>
      <p:pic>
        <p:nvPicPr>
          <p:cNvPr id="271362" name="Picture 2" descr="http://rbvhs.vusd.k12.ca.us/teachers/roswell/apeuro/unit6/images/WaterFrame.jpg"/>
          <p:cNvPicPr>
            <a:picLocks noChangeAspect="1" noChangeArrowheads="1"/>
          </p:cNvPicPr>
          <p:nvPr/>
        </p:nvPicPr>
        <p:blipFill>
          <a:blip r:embed="rId2" cstate="print"/>
          <a:srcRect/>
          <a:stretch>
            <a:fillRect/>
          </a:stretch>
        </p:blipFill>
        <p:spPr bwMode="auto">
          <a:xfrm>
            <a:off x="1371600" y="4069850"/>
            <a:ext cx="1981200" cy="2788150"/>
          </a:xfrm>
          <a:prstGeom prst="rect">
            <a:avLst/>
          </a:prstGeom>
          <a:noFill/>
        </p:spPr>
      </p:pic>
      <p:pic>
        <p:nvPicPr>
          <p:cNvPr id="271364" name="Picture 4" descr="http://www.spartacus.schoolnet.co.uk/TEXweavP.jpg"/>
          <p:cNvPicPr>
            <a:picLocks noChangeAspect="1" noChangeArrowheads="1"/>
          </p:cNvPicPr>
          <p:nvPr/>
        </p:nvPicPr>
        <p:blipFill>
          <a:blip r:embed="rId3" cstate="print"/>
          <a:srcRect/>
          <a:stretch>
            <a:fillRect/>
          </a:stretch>
        </p:blipFill>
        <p:spPr bwMode="auto">
          <a:xfrm>
            <a:off x="1371600" y="1676400"/>
            <a:ext cx="1986268" cy="2362201"/>
          </a:xfrm>
          <a:prstGeom prst="rect">
            <a:avLst/>
          </a:prstGeom>
          <a:noFill/>
        </p:spPr>
      </p:pic>
      <p:pic>
        <p:nvPicPr>
          <p:cNvPr id="271366" name="Picture 6" descr="http://www.learnhistory.org.uk/cpp/LudditesSmashingLoomLarge.jpg"/>
          <p:cNvPicPr>
            <a:picLocks noChangeAspect="1" noChangeArrowheads="1"/>
          </p:cNvPicPr>
          <p:nvPr/>
        </p:nvPicPr>
        <p:blipFill>
          <a:blip r:embed="rId4" cstate="print"/>
          <a:srcRect/>
          <a:stretch>
            <a:fillRect/>
          </a:stretch>
        </p:blipFill>
        <p:spPr bwMode="auto">
          <a:xfrm>
            <a:off x="3535454" y="1676400"/>
            <a:ext cx="5608546" cy="5181600"/>
          </a:xfrm>
          <a:prstGeom prst="rect">
            <a:avLst/>
          </a:prstGeom>
          <a:noFill/>
        </p:spPr>
      </p:pic>
      <p:sp>
        <p:nvSpPr>
          <p:cNvPr id="7" name="TextBox 6"/>
          <p:cNvSpPr txBox="1"/>
          <p:nvPr/>
        </p:nvSpPr>
        <p:spPr>
          <a:xfrm>
            <a:off x="0" y="1752600"/>
            <a:ext cx="1371600" cy="4185761"/>
          </a:xfrm>
          <a:prstGeom prst="rect">
            <a:avLst/>
          </a:prstGeom>
          <a:noFill/>
        </p:spPr>
        <p:txBody>
          <a:bodyPr wrap="square" rtlCol="0">
            <a:spAutoFit/>
          </a:bodyPr>
          <a:lstStyle/>
          <a:p>
            <a:pPr algn="r"/>
            <a:r>
              <a:rPr lang="en-US" sz="1400" dirty="0" smtClean="0"/>
              <a:t>The flying shuttle and water frame sparked an anti-machinery movement from groups such as the Luddites, who smashed the means of mechanized production.  Today, the word “Luddite” refers to someone who resists new technology.</a:t>
            </a:r>
            <a:endParaRPr lang="en-US" sz="1400" dirty="0"/>
          </a:p>
        </p:txBody>
      </p:sp>
      <p:sp>
        <p:nvSpPr>
          <p:cNvPr id="8" name="Rounded Rectangular Callout 7"/>
          <p:cNvSpPr/>
          <p:nvPr/>
        </p:nvSpPr>
        <p:spPr bwMode="auto">
          <a:xfrm>
            <a:off x="5181600" y="2133600"/>
            <a:ext cx="1447800" cy="1143000"/>
          </a:xfrm>
          <a:prstGeom prst="wedgeRoundRectCallout">
            <a:avLst>
              <a:gd name="adj1" fmla="val -76604"/>
              <a:gd name="adj2" fmla="val 113571"/>
              <a:gd name="adj3" fmla="val 16667"/>
            </a:avLst>
          </a:prstGeom>
          <a:solidFill>
            <a:schemeClr val="accent1"/>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DIE,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MACHINE!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DIE!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914400" y="152400"/>
            <a:ext cx="8001000" cy="1219200"/>
          </a:xfrm>
        </p:spPr>
        <p:txBody>
          <a:bodyPr/>
          <a:lstStyle/>
          <a:p>
            <a:r>
              <a:rPr lang="en-US" sz="4400" b="1" dirty="0"/>
              <a:t>Finance </a:t>
            </a:r>
          </a:p>
        </p:txBody>
      </p:sp>
      <p:sp>
        <p:nvSpPr>
          <p:cNvPr id="192515" name="Rectangle 3"/>
          <p:cNvSpPr>
            <a:spLocks noGrp="1" noChangeArrowheads="1"/>
          </p:cNvSpPr>
          <p:nvPr>
            <p:ph type="body" idx="1"/>
          </p:nvPr>
        </p:nvSpPr>
        <p:spPr>
          <a:xfrm>
            <a:off x="0" y="1600200"/>
            <a:ext cx="9144000" cy="5257800"/>
          </a:xfrm>
        </p:spPr>
        <p:txBody>
          <a:bodyPr/>
          <a:lstStyle/>
          <a:p>
            <a:pPr marL="609600" indent="-609600"/>
            <a:r>
              <a:rPr lang="en-US" sz="2800" dirty="0"/>
              <a:t>Decline in available gold and silver in 17</a:t>
            </a:r>
            <a:r>
              <a:rPr lang="en-US" sz="2800" baseline="30000" dirty="0"/>
              <a:t>th</a:t>
            </a:r>
            <a:r>
              <a:rPr lang="en-US" sz="2800" dirty="0"/>
              <a:t> century triggered crisis</a:t>
            </a:r>
          </a:p>
          <a:p>
            <a:pPr marL="990600" lvl="1" indent="-541338"/>
            <a:r>
              <a:rPr lang="en-US" sz="2400" dirty="0"/>
              <a:t>Paper notes issued to expand credit</a:t>
            </a:r>
          </a:p>
          <a:p>
            <a:pPr marL="990600" lvl="1" indent="-541338"/>
            <a:r>
              <a:rPr lang="en-US" sz="2400" dirty="0"/>
              <a:t>Bank of England (est. 1694)</a:t>
            </a:r>
          </a:p>
          <a:p>
            <a:pPr marL="1371600" lvl="2" indent="-481013"/>
            <a:r>
              <a:rPr lang="en-US" sz="2200" dirty="0"/>
              <a:t>Made loans, exchanges, deposits</a:t>
            </a:r>
          </a:p>
          <a:p>
            <a:pPr marL="1371600" lvl="2" indent="-481013"/>
            <a:r>
              <a:rPr lang="en-US" sz="2200" dirty="0"/>
              <a:t>Crown borrowed from Bank, and Bank issued paper “bank notes” backed by the money that the crown owed it</a:t>
            </a:r>
          </a:p>
          <a:p>
            <a:pPr marL="1371600" lvl="2" indent="-481013"/>
            <a:r>
              <a:rPr lang="en-US" sz="2200" dirty="0"/>
              <a:t>Issued government bonds that paid interest</a:t>
            </a:r>
          </a:p>
          <a:p>
            <a:pPr marL="1371600" lvl="2" indent="-481013"/>
            <a:r>
              <a:rPr lang="en-US" sz="2200" dirty="0"/>
              <a:t>This allowed the British government to have capital to raise armies and invest in public works</a:t>
            </a:r>
          </a:p>
          <a:p>
            <a:pPr marL="1371600" lvl="2" indent="-481013"/>
            <a:r>
              <a:rPr lang="en-US" sz="2200" dirty="0"/>
              <a:t>French National Bank failed to materialize due to mismanagement: GB has advantage!</a:t>
            </a:r>
          </a:p>
        </p:txBody>
      </p:sp>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914400" y="152400"/>
            <a:ext cx="8001000" cy="1143000"/>
          </a:xfrm>
        </p:spPr>
        <p:txBody>
          <a:bodyPr/>
          <a:lstStyle/>
          <a:p>
            <a:r>
              <a:rPr lang="en-US" b="1" dirty="0"/>
              <a:t>The Global Economy</a:t>
            </a:r>
          </a:p>
        </p:txBody>
      </p:sp>
      <p:sp>
        <p:nvSpPr>
          <p:cNvPr id="185347" name="Rectangle 3"/>
          <p:cNvSpPr>
            <a:spLocks noGrp="1" noChangeArrowheads="1"/>
          </p:cNvSpPr>
          <p:nvPr>
            <p:ph type="body" idx="1"/>
          </p:nvPr>
        </p:nvSpPr>
        <p:spPr>
          <a:xfrm>
            <a:off x="0" y="1676400"/>
            <a:ext cx="9144000" cy="5181600"/>
          </a:xfrm>
        </p:spPr>
        <p:txBody>
          <a:bodyPr/>
          <a:lstStyle/>
          <a:p>
            <a:pPr marL="609600" indent="-609600">
              <a:lnSpc>
                <a:spcPct val="90000"/>
              </a:lnSpc>
            </a:pPr>
            <a:r>
              <a:rPr lang="en-US" sz="2800" dirty="0"/>
              <a:t>During 18</a:t>
            </a:r>
            <a:r>
              <a:rPr lang="en-US" sz="2800" baseline="30000" dirty="0"/>
              <a:t>th</a:t>
            </a:r>
            <a:r>
              <a:rPr lang="en-US" sz="2800" dirty="0"/>
              <a:t> century, intra-European trade grew only slightly, but overseas trade boomed</a:t>
            </a:r>
          </a:p>
          <a:p>
            <a:pPr marL="609600" indent="-609600">
              <a:lnSpc>
                <a:spcPct val="90000"/>
              </a:lnSpc>
            </a:pPr>
            <a:r>
              <a:rPr lang="en-US" sz="2800" dirty="0"/>
              <a:t>Main players:  Britain, France</a:t>
            </a:r>
          </a:p>
          <a:p>
            <a:pPr marL="990600" lvl="1" indent="-541338">
              <a:lnSpc>
                <a:spcPct val="90000"/>
              </a:lnSpc>
            </a:pPr>
            <a:r>
              <a:rPr lang="en-US" sz="2400" dirty="0"/>
              <a:t>Who would dominate Americas and far East?</a:t>
            </a:r>
          </a:p>
          <a:p>
            <a:pPr marL="990600" lvl="1" indent="-541338">
              <a:lnSpc>
                <a:spcPct val="90000"/>
              </a:lnSpc>
            </a:pPr>
            <a:r>
              <a:rPr lang="en-US" sz="2400" dirty="0"/>
              <a:t>Brits had well-populated colonies in N.A., while France had a loose network of trade centers (few permanent colonies)</a:t>
            </a:r>
          </a:p>
          <a:p>
            <a:pPr marL="990600" lvl="1" indent="-541338">
              <a:lnSpc>
                <a:spcPct val="90000"/>
              </a:lnSpc>
            </a:pPr>
            <a:r>
              <a:rPr lang="en-US" sz="2400" dirty="0"/>
              <a:t>Both adhered to mercantilist policies to benefit motherland</a:t>
            </a:r>
          </a:p>
          <a:p>
            <a:pPr marL="990600" lvl="1" indent="-541338">
              <a:lnSpc>
                <a:spcPct val="90000"/>
              </a:lnSpc>
            </a:pPr>
            <a:r>
              <a:rPr lang="en-US" sz="2400" dirty="0"/>
              <a:t>Competition for control of Spanish and Portuguese markets</a:t>
            </a:r>
          </a:p>
          <a:p>
            <a:pPr marL="1371600" lvl="2" indent="-481013">
              <a:lnSpc>
                <a:spcPct val="90000"/>
              </a:lnSpc>
            </a:pPr>
            <a:r>
              <a:rPr lang="en-US" dirty="0"/>
              <a:t>French had Bourbon connection</a:t>
            </a:r>
          </a:p>
          <a:p>
            <a:pPr marL="1371600" lvl="2" indent="-481013">
              <a:lnSpc>
                <a:spcPct val="90000"/>
              </a:lnSpc>
            </a:pPr>
            <a:r>
              <a:rPr lang="en-US" dirty="0"/>
              <a:t>Brits had </a:t>
            </a:r>
            <a:r>
              <a:rPr lang="en-US" dirty="0" err="1"/>
              <a:t>asiento</a:t>
            </a:r>
            <a:r>
              <a:rPr lang="en-US" dirty="0"/>
              <a:t> from War of Spanish Succession</a:t>
            </a:r>
          </a:p>
          <a:p>
            <a:pPr marL="609600" indent="-609600">
              <a:lnSpc>
                <a:spcPct val="90000"/>
              </a:lnSpc>
            </a:pPr>
            <a:r>
              <a:rPr lang="en-US" sz="2800" dirty="0"/>
              <a:t>In the end, Britain triumphed in the war for empire</a:t>
            </a:r>
          </a:p>
        </p:txBody>
      </p:sp>
    </p:spTree>
    <p:custDataLst>
      <p:tags r:id="rId1"/>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1" name="Rectangle 5"/>
          <p:cNvSpPr>
            <a:spLocks noGrp="1" noChangeArrowheads="1"/>
          </p:cNvSpPr>
          <p:nvPr>
            <p:ph type="title"/>
          </p:nvPr>
        </p:nvSpPr>
        <p:spPr/>
        <p:txBody>
          <a:bodyPr/>
          <a:lstStyle/>
          <a:p>
            <a:r>
              <a:rPr lang="en-US">
                <a:latin typeface="Verdana" pitchFamily="34" charset="0"/>
              </a:rPr>
              <a:t>Discussion Questions</a:t>
            </a:r>
          </a:p>
        </p:txBody>
      </p:sp>
      <p:sp>
        <p:nvSpPr>
          <p:cNvPr id="106502" name="Rectangle 6"/>
          <p:cNvSpPr>
            <a:spLocks noGrp="1" noChangeArrowheads="1"/>
          </p:cNvSpPr>
          <p:nvPr>
            <p:ph type="body" idx="1"/>
          </p:nvPr>
        </p:nvSpPr>
        <p:spPr>
          <a:xfrm>
            <a:off x="1062038" y="1766888"/>
            <a:ext cx="7769225" cy="4405312"/>
          </a:xfrm>
        </p:spPr>
        <p:txBody>
          <a:bodyPr/>
          <a:lstStyle/>
          <a:p>
            <a:pPr>
              <a:lnSpc>
                <a:spcPct val="90000"/>
              </a:lnSpc>
            </a:pPr>
            <a:r>
              <a:rPr lang="en-US" sz="2400">
                <a:latin typeface="Verdana" pitchFamily="34" charset="0"/>
              </a:rPr>
              <a:t>How did enlightenment ideas help form Enlightened Absolutes in Europe in the 18</a:t>
            </a:r>
            <a:r>
              <a:rPr lang="en-US" sz="2400" baseline="30000">
                <a:latin typeface="Verdana" pitchFamily="34" charset="0"/>
              </a:rPr>
              <a:t>th</a:t>
            </a:r>
            <a:r>
              <a:rPr lang="en-US" sz="2400">
                <a:latin typeface="Verdana" pitchFamily="34" charset="0"/>
              </a:rPr>
              <a:t> century?</a:t>
            </a:r>
          </a:p>
          <a:p>
            <a:pPr>
              <a:lnSpc>
                <a:spcPct val="90000"/>
              </a:lnSpc>
            </a:pPr>
            <a:r>
              <a:rPr lang="en-US" sz="2400">
                <a:latin typeface="Verdana" pitchFamily="34" charset="0"/>
              </a:rPr>
              <a:t>What do you think are the reasons for the rise of enlightened monarchs in Central Europe?</a:t>
            </a:r>
          </a:p>
          <a:p>
            <a:pPr>
              <a:lnSpc>
                <a:spcPct val="90000"/>
              </a:lnSpc>
            </a:pPr>
            <a:r>
              <a:rPr lang="en-US" sz="2400">
                <a:latin typeface="Verdana" pitchFamily="34" charset="0"/>
              </a:rPr>
              <a:t>Who was Frederick II and what was his impact on the history, culture and laws of Europe? </a:t>
            </a:r>
          </a:p>
          <a:p>
            <a:pPr>
              <a:lnSpc>
                <a:spcPct val="90000"/>
              </a:lnSpc>
            </a:pPr>
            <a:r>
              <a:rPr lang="en-US" sz="2400">
                <a:latin typeface="Verdana" pitchFamily="34" charset="0"/>
              </a:rPr>
              <a:t>What started the Seven Years War? How did the war progress and ultimately who won? </a:t>
            </a:r>
          </a:p>
          <a:p>
            <a:pPr>
              <a:lnSpc>
                <a:spcPct val="90000"/>
              </a:lnSpc>
            </a:pPr>
            <a:r>
              <a:rPr lang="en-US" sz="2400">
                <a:latin typeface="Verdana" pitchFamily="34" charset="0"/>
              </a:rPr>
              <a:t>What were some of the changes in social order in the 18</a:t>
            </a:r>
            <a:r>
              <a:rPr lang="en-US" sz="2400" baseline="30000">
                <a:latin typeface="Verdana" pitchFamily="34" charset="0"/>
              </a:rPr>
              <a:t>th</a:t>
            </a:r>
            <a:r>
              <a:rPr lang="en-US" sz="2400">
                <a:latin typeface="Verdana" pitchFamily="34" charset="0"/>
              </a:rPr>
              <a:t> century?</a:t>
            </a:r>
          </a:p>
        </p:txBody>
      </p:sp>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931863" y="96838"/>
            <a:ext cx="7158037" cy="1035050"/>
          </a:xfrm>
        </p:spPr>
        <p:txBody>
          <a:bodyPr/>
          <a:lstStyle/>
          <a:p>
            <a:r>
              <a:rPr lang="en-US"/>
              <a:t>Web Links</a:t>
            </a:r>
          </a:p>
        </p:txBody>
      </p:sp>
      <p:sp>
        <p:nvSpPr>
          <p:cNvPr id="115715" name="Rectangle 3"/>
          <p:cNvSpPr>
            <a:spLocks noGrp="1" noChangeArrowheads="1"/>
          </p:cNvSpPr>
          <p:nvPr>
            <p:ph type="body" idx="1"/>
          </p:nvPr>
        </p:nvSpPr>
        <p:spPr/>
        <p:txBody>
          <a:bodyPr/>
          <a:lstStyle/>
          <a:p>
            <a:r>
              <a:rPr lang="en-US">
                <a:hlinkClick r:id="rId3"/>
              </a:rPr>
              <a:t>Louis XIV</a:t>
            </a:r>
            <a:endParaRPr lang="en-US"/>
          </a:p>
          <a:p>
            <a:r>
              <a:rPr lang="en-US">
                <a:hlinkClick r:id="rId4"/>
              </a:rPr>
              <a:t>Frederick the Great</a:t>
            </a:r>
            <a:endParaRPr lang="en-US"/>
          </a:p>
          <a:p>
            <a:r>
              <a:rPr lang="en-US">
                <a:hlinkClick r:id="rId5"/>
              </a:rPr>
              <a:t>Catherine the Great</a:t>
            </a:r>
            <a:endParaRPr lang="en-US"/>
          </a:p>
          <a:p>
            <a:r>
              <a:rPr lang="en-US">
                <a:hlinkClick r:id="rId6"/>
              </a:rPr>
              <a:t>Maria Theresa</a:t>
            </a:r>
            <a:endParaRPr lang="en-US"/>
          </a:p>
          <a:p>
            <a:r>
              <a:rPr lang="en-US">
                <a:hlinkClick r:id="rId7"/>
              </a:rPr>
              <a:t>Seven Years War</a:t>
            </a:r>
            <a:endParaRPr lang="en-US"/>
          </a:p>
          <a:p>
            <a:r>
              <a:rPr lang="en-US">
                <a:hlinkClick r:id="rId8"/>
              </a:rPr>
              <a:t>Pre-enlightenment Europe</a:t>
            </a:r>
            <a:endParaRPr lang="en-US"/>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990600" y="0"/>
            <a:ext cx="7315200" cy="1295400"/>
          </a:xfrm>
        </p:spPr>
        <p:txBody>
          <a:bodyPr/>
          <a:lstStyle/>
          <a:p>
            <a:r>
              <a:rPr lang="en-US" sz="2800" b="1"/>
              <a:t>The Failure of Enlightened Despotism:</a:t>
            </a:r>
            <a:br>
              <a:rPr lang="en-US" sz="2800" b="1"/>
            </a:br>
            <a:r>
              <a:rPr lang="en-US" sz="2800" b="1"/>
              <a:t>France</a:t>
            </a:r>
          </a:p>
        </p:txBody>
      </p:sp>
      <p:sp>
        <p:nvSpPr>
          <p:cNvPr id="121859" name="Rectangle 3"/>
          <p:cNvSpPr>
            <a:spLocks noGrp="1" noChangeArrowheads="1"/>
          </p:cNvSpPr>
          <p:nvPr>
            <p:ph type="body" idx="1"/>
          </p:nvPr>
        </p:nvSpPr>
        <p:spPr>
          <a:xfrm>
            <a:off x="1905000" y="1524000"/>
            <a:ext cx="7239000" cy="5334000"/>
          </a:xfrm>
        </p:spPr>
        <p:txBody>
          <a:bodyPr/>
          <a:lstStyle/>
          <a:p>
            <a:pPr>
              <a:lnSpc>
                <a:spcPct val="80000"/>
              </a:lnSpc>
            </a:pPr>
            <a:r>
              <a:rPr lang="en-US" sz="2400"/>
              <a:t>France was least successful in adopting “enlightened” policies</a:t>
            </a:r>
          </a:p>
          <a:p>
            <a:pPr>
              <a:lnSpc>
                <a:spcPct val="80000"/>
              </a:lnSpc>
            </a:pPr>
            <a:r>
              <a:rPr lang="en-US" sz="2400"/>
              <a:t>Louis XIV left France with quite a legacy</a:t>
            </a:r>
          </a:p>
          <a:p>
            <a:pPr lvl="1">
              <a:lnSpc>
                <a:spcPct val="80000"/>
              </a:lnSpc>
            </a:pPr>
            <a:r>
              <a:rPr lang="en-US" sz="2000"/>
              <a:t>enormous debt</a:t>
            </a:r>
          </a:p>
          <a:p>
            <a:pPr lvl="1">
              <a:lnSpc>
                <a:spcPct val="80000"/>
              </a:lnSpc>
            </a:pPr>
            <a:r>
              <a:rPr lang="en-US" sz="2000"/>
              <a:t>angry populace</a:t>
            </a:r>
          </a:p>
          <a:p>
            <a:pPr lvl="1">
              <a:lnSpc>
                <a:spcPct val="80000"/>
              </a:lnSpc>
            </a:pPr>
            <a:r>
              <a:rPr lang="en-US" sz="2000"/>
              <a:t>his 5-year old great-grandson Louis XV as his successor </a:t>
            </a:r>
          </a:p>
          <a:p>
            <a:pPr>
              <a:lnSpc>
                <a:spcPct val="80000"/>
              </a:lnSpc>
            </a:pPr>
            <a:r>
              <a:rPr lang="en-US" sz="2400"/>
              <a:t>Young Louis’ regent, the </a:t>
            </a:r>
            <a:r>
              <a:rPr lang="en-US" sz="2400" b="1"/>
              <a:t>Philippe II, duke of Orleans</a:t>
            </a:r>
            <a:r>
              <a:rPr lang="en-US" sz="2400"/>
              <a:t> ruled France until Louis was 12</a:t>
            </a:r>
            <a:endParaRPr lang="en-US" sz="2000"/>
          </a:p>
          <a:p>
            <a:pPr lvl="1">
              <a:lnSpc>
                <a:spcPct val="80000"/>
              </a:lnSpc>
            </a:pPr>
            <a:r>
              <a:rPr lang="en-US" sz="2000"/>
              <a:t>The duke was intelligent, but was also plagued by his excessive tastes</a:t>
            </a:r>
          </a:p>
          <a:p>
            <a:pPr lvl="1">
              <a:lnSpc>
                <a:spcPct val="80000"/>
              </a:lnSpc>
            </a:pPr>
            <a:r>
              <a:rPr lang="en-US" sz="2000"/>
              <a:t>Easily manipulated by aristocrats in the old parlements</a:t>
            </a:r>
            <a:r>
              <a:rPr lang="en-US" sz="1800"/>
              <a:t> </a:t>
            </a:r>
          </a:p>
          <a:p>
            <a:pPr>
              <a:lnSpc>
                <a:spcPct val="80000"/>
              </a:lnSpc>
            </a:pPr>
            <a:r>
              <a:rPr lang="en-US" sz="2400"/>
              <a:t>When he became king, Louis XV was initially helped by his minister, </a:t>
            </a:r>
            <a:r>
              <a:rPr lang="en-US" sz="2400" b="1"/>
              <a:t>Cardinal Fleury</a:t>
            </a:r>
            <a:r>
              <a:rPr lang="en-US" sz="2400"/>
              <a:t>, who avoided war, expanded trade and commerce and even balanced the budget!</a:t>
            </a:r>
          </a:p>
        </p:txBody>
      </p:sp>
      <p:pic>
        <p:nvPicPr>
          <p:cNvPr id="132100" name="Picture 1028" descr="regent-philippe"/>
          <p:cNvPicPr>
            <a:picLocks noChangeAspect="1" noChangeArrowheads="1"/>
          </p:cNvPicPr>
          <p:nvPr/>
        </p:nvPicPr>
        <p:blipFill>
          <a:blip r:embed="rId3" cstate="print"/>
          <a:srcRect/>
          <a:stretch>
            <a:fillRect/>
          </a:stretch>
        </p:blipFill>
        <p:spPr bwMode="auto">
          <a:xfrm>
            <a:off x="0" y="1676400"/>
            <a:ext cx="1746250" cy="2362200"/>
          </a:xfrm>
          <a:prstGeom prst="rect">
            <a:avLst/>
          </a:prstGeom>
          <a:noFill/>
        </p:spPr>
      </p:pic>
      <p:pic>
        <p:nvPicPr>
          <p:cNvPr id="132101" name="Picture 1029" descr="155px-Hyacinthe_Rigaud%3BCardinal_Dubois"/>
          <p:cNvPicPr>
            <a:picLocks noChangeAspect="1" noChangeArrowheads="1"/>
          </p:cNvPicPr>
          <p:nvPr/>
        </p:nvPicPr>
        <p:blipFill>
          <a:blip r:embed="rId4" cstate="print"/>
          <a:srcRect/>
          <a:stretch>
            <a:fillRect/>
          </a:stretch>
        </p:blipFill>
        <p:spPr bwMode="auto">
          <a:xfrm>
            <a:off x="0" y="4114800"/>
            <a:ext cx="1774825" cy="2209800"/>
          </a:xfrm>
          <a:prstGeom prst="rect">
            <a:avLst/>
          </a:prstGeom>
          <a:noFill/>
        </p:spPr>
      </p:pic>
      <p:sp>
        <p:nvSpPr>
          <p:cNvPr id="132102" name="Text Box 1030"/>
          <p:cNvSpPr txBox="1">
            <a:spLocks noChangeArrowheads="1"/>
          </p:cNvSpPr>
          <p:nvPr/>
        </p:nvSpPr>
        <p:spPr bwMode="auto">
          <a:xfrm>
            <a:off x="0" y="6324600"/>
            <a:ext cx="1752600" cy="581025"/>
          </a:xfrm>
          <a:prstGeom prst="rect">
            <a:avLst/>
          </a:prstGeom>
          <a:noFill/>
          <a:ln w="9525">
            <a:noFill/>
            <a:miter lim="800000"/>
            <a:headEnd type="none" w="sm" len="sm"/>
            <a:tailEnd type="none" w="sm" len="sm"/>
          </a:ln>
          <a:effectLst/>
        </p:spPr>
        <p:txBody>
          <a:bodyPr>
            <a:spAutoFit/>
          </a:bodyPr>
          <a:lstStyle/>
          <a:p>
            <a:pPr algn="r">
              <a:spcBef>
                <a:spcPct val="50000"/>
              </a:spcBef>
            </a:pPr>
            <a:r>
              <a:rPr lang="en-US" sz="1600"/>
              <a:t>Philippe II and Cardinal Fleury</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990600" y="0"/>
            <a:ext cx="7315200" cy="1295400"/>
          </a:xfrm>
        </p:spPr>
        <p:txBody>
          <a:bodyPr/>
          <a:lstStyle/>
          <a:p>
            <a:r>
              <a:rPr lang="en-US" sz="2800" b="1"/>
              <a:t>The Failure of Enlightened Despotism:</a:t>
            </a:r>
            <a:br>
              <a:rPr lang="en-US" sz="2800" b="1"/>
            </a:br>
            <a:r>
              <a:rPr lang="en-US" sz="2800" b="1"/>
              <a:t>France</a:t>
            </a:r>
          </a:p>
        </p:txBody>
      </p:sp>
      <p:sp>
        <p:nvSpPr>
          <p:cNvPr id="122883" name="Rectangle 3"/>
          <p:cNvSpPr>
            <a:spLocks noGrp="1" noChangeArrowheads="1"/>
          </p:cNvSpPr>
          <p:nvPr>
            <p:ph type="body" idx="1"/>
          </p:nvPr>
        </p:nvSpPr>
        <p:spPr>
          <a:xfrm>
            <a:off x="2209800" y="1600200"/>
            <a:ext cx="6934200" cy="5257800"/>
          </a:xfrm>
        </p:spPr>
        <p:txBody>
          <a:bodyPr/>
          <a:lstStyle/>
          <a:p>
            <a:pPr>
              <a:lnSpc>
                <a:spcPct val="90000"/>
              </a:lnSpc>
            </a:pPr>
            <a:r>
              <a:rPr lang="en-US" sz="2800"/>
              <a:t>Louis XV ruled alone after the death of 90 year-old Fleury in 1743</a:t>
            </a:r>
          </a:p>
          <a:p>
            <a:pPr>
              <a:lnSpc>
                <a:spcPct val="90000"/>
              </a:lnSpc>
            </a:pPr>
            <a:r>
              <a:rPr lang="en-US" sz="2800"/>
              <a:t>Louis was lazy, weak, and easily manipulated by ministers and mistresses</a:t>
            </a:r>
          </a:p>
          <a:p>
            <a:pPr lvl="1">
              <a:lnSpc>
                <a:spcPct val="90000"/>
              </a:lnSpc>
            </a:pPr>
            <a:r>
              <a:rPr lang="en-US" sz="2400"/>
              <a:t>The most infamous of these mistresses was </a:t>
            </a:r>
            <a:r>
              <a:rPr lang="en-US" sz="2400" b="1"/>
              <a:t>Madame de Pompadour</a:t>
            </a:r>
            <a:r>
              <a:rPr lang="en-US" sz="2400"/>
              <a:t> who was both intelligent and beautiful</a:t>
            </a:r>
          </a:p>
          <a:p>
            <a:pPr lvl="1">
              <a:lnSpc>
                <a:spcPct val="90000"/>
              </a:lnSpc>
            </a:pPr>
            <a:r>
              <a:rPr lang="en-US" sz="2400"/>
              <a:t>Pompadour gained influence over Louis in both the private </a:t>
            </a:r>
            <a:r>
              <a:rPr lang="en-US" sz="2400" i="1"/>
              <a:t>and </a:t>
            </a:r>
            <a:r>
              <a:rPr lang="en-US" sz="2400"/>
              <a:t>the public sphere, giving advice on appointments and foreign policy</a:t>
            </a:r>
          </a:p>
          <a:p>
            <a:pPr lvl="1">
              <a:lnSpc>
                <a:spcPct val="90000"/>
              </a:lnSpc>
            </a:pPr>
            <a:endParaRPr lang="en-US" sz="2400"/>
          </a:p>
        </p:txBody>
      </p:sp>
      <p:pic>
        <p:nvPicPr>
          <p:cNvPr id="133124" name="Picture 4" descr="boucher_madame"/>
          <p:cNvPicPr>
            <a:picLocks noChangeAspect="1" noChangeArrowheads="1"/>
          </p:cNvPicPr>
          <p:nvPr/>
        </p:nvPicPr>
        <p:blipFill>
          <a:blip r:embed="rId3" cstate="print"/>
          <a:srcRect/>
          <a:stretch>
            <a:fillRect/>
          </a:stretch>
        </p:blipFill>
        <p:spPr bwMode="auto">
          <a:xfrm>
            <a:off x="0" y="4114800"/>
            <a:ext cx="2116138" cy="2743200"/>
          </a:xfrm>
          <a:prstGeom prst="rect">
            <a:avLst/>
          </a:prstGeom>
          <a:noFill/>
        </p:spPr>
      </p:pic>
      <p:pic>
        <p:nvPicPr>
          <p:cNvPr id="133125" name="Picture 5" descr="280px-Koning_Louis_XV%3B_Hyacinthe_Rigaud"/>
          <p:cNvPicPr>
            <a:picLocks noChangeAspect="1" noChangeArrowheads="1"/>
          </p:cNvPicPr>
          <p:nvPr/>
        </p:nvPicPr>
        <p:blipFill>
          <a:blip r:embed="rId4" cstate="print"/>
          <a:srcRect/>
          <a:stretch>
            <a:fillRect/>
          </a:stretch>
        </p:blipFill>
        <p:spPr bwMode="auto">
          <a:xfrm>
            <a:off x="0" y="1676400"/>
            <a:ext cx="2095500" cy="2514600"/>
          </a:xfrm>
          <a:prstGeom prst="rect">
            <a:avLst/>
          </a:prstGeom>
          <a:noFill/>
        </p:spPr>
      </p:pic>
      <p:sp>
        <p:nvSpPr>
          <p:cNvPr id="133126" name="AutoShape 6"/>
          <p:cNvSpPr>
            <a:spLocks noChangeArrowheads="1"/>
          </p:cNvSpPr>
          <p:nvPr/>
        </p:nvSpPr>
        <p:spPr bwMode="auto">
          <a:xfrm>
            <a:off x="457200" y="4267200"/>
            <a:ext cx="762000" cy="685800"/>
          </a:xfrm>
          <a:prstGeom prst="wedgeRoundRectCallout">
            <a:avLst>
              <a:gd name="adj1" fmla="val 72083"/>
              <a:gd name="adj2" fmla="val 61343"/>
              <a:gd name="adj3" fmla="val 16667"/>
            </a:avLst>
          </a:prstGeom>
          <a:solidFill>
            <a:schemeClr val="accent1"/>
          </a:solidFill>
          <a:ln w="9525">
            <a:solidFill>
              <a:schemeClr val="tx1"/>
            </a:solidFill>
            <a:miter lim="800000"/>
            <a:headEnd type="none" w="sm" len="sm"/>
            <a:tailEnd type="none" w="sm" len="sm"/>
          </a:ln>
          <a:effectLst/>
        </p:spPr>
        <p:txBody>
          <a:bodyPr/>
          <a:lstStyle/>
          <a:p>
            <a:pPr algn="ctr" eaLnBrk="1" hangingPunct="1">
              <a:spcBef>
                <a:spcPct val="20000"/>
              </a:spcBef>
            </a:pPr>
            <a:r>
              <a:rPr lang="en-US" b="1">
                <a:latin typeface="Arial Narrow" pitchFamily="34" charset="0"/>
              </a:rPr>
              <a:t>I’m HOT</a:t>
            </a:r>
          </a:p>
        </p:txBody>
      </p:sp>
      <p:sp>
        <p:nvSpPr>
          <p:cNvPr id="133127" name="AutoShape 7"/>
          <p:cNvSpPr>
            <a:spLocks noChangeArrowheads="1"/>
          </p:cNvSpPr>
          <p:nvPr/>
        </p:nvSpPr>
        <p:spPr bwMode="auto">
          <a:xfrm>
            <a:off x="0" y="1219200"/>
            <a:ext cx="762000" cy="609600"/>
          </a:xfrm>
          <a:prstGeom prst="wedgeRoundRectCallout">
            <a:avLst>
              <a:gd name="adj1" fmla="val 74583"/>
              <a:gd name="adj2" fmla="val 107032"/>
              <a:gd name="adj3" fmla="val 16667"/>
            </a:avLst>
          </a:prstGeom>
          <a:solidFill>
            <a:schemeClr val="accent1"/>
          </a:solidFill>
          <a:ln w="9525">
            <a:solidFill>
              <a:schemeClr val="tx1"/>
            </a:solidFill>
            <a:miter lim="800000"/>
            <a:headEnd type="none" w="sm" len="sm"/>
            <a:tailEnd type="none" w="sm" len="sm"/>
          </a:ln>
          <a:effectLst/>
        </p:spPr>
        <p:txBody>
          <a:bodyPr/>
          <a:lstStyle/>
          <a:p>
            <a:pPr algn="ctr" eaLnBrk="1" hangingPunct="1">
              <a:spcBef>
                <a:spcPct val="20000"/>
              </a:spcBef>
            </a:pPr>
            <a:r>
              <a:rPr lang="en-US" sz="1600" b="1">
                <a:latin typeface="Arial Narrow" pitchFamily="34" charset="0"/>
              </a:rPr>
              <a:t>I’m WEAK</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066800" y="457200"/>
            <a:ext cx="7315200" cy="990600"/>
          </a:xfrm>
        </p:spPr>
        <p:txBody>
          <a:bodyPr/>
          <a:lstStyle/>
          <a:p>
            <a:r>
              <a:rPr lang="en-US" sz="3000" b="1"/>
              <a:t>The Failure of Enlightened Despotism:</a:t>
            </a:r>
            <a:br>
              <a:rPr lang="en-US" sz="3000" b="1"/>
            </a:br>
            <a:r>
              <a:rPr lang="en-US" sz="3000" b="1"/>
              <a:t>France</a:t>
            </a:r>
          </a:p>
        </p:txBody>
      </p:sp>
      <p:sp>
        <p:nvSpPr>
          <p:cNvPr id="123907" name="Rectangle 3"/>
          <p:cNvSpPr>
            <a:spLocks noGrp="1" noChangeArrowheads="1"/>
          </p:cNvSpPr>
          <p:nvPr>
            <p:ph type="body" idx="1"/>
          </p:nvPr>
        </p:nvSpPr>
        <p:spPr>
          <a:xfrm>
            <a:off x="1752600" y="1600200"/>
            <a:ext cx="7391400" cy="5257800"/>
          </a:xfrm>
        </p:spPr>
        <p:txBody>
          <a:bodyPr/>
          <a:lstStyle/>
          <a:p>
            <a:pPr>
              <a:lnSpc>
                <a:spcPct val="90000"/>
              </a:lnSpc>
            </a:pPr>
            <a:r>
              <a:rPr lang="en-US" sz="2800"/>
              <a:t>Louis’ government was undermined by its methods of raising revenue</a:t>
            </a:r>
          </a:p>
          <a:p>
            <a:pPr lvl="1">
              <a:lnSpc>
                <a:spcPct val="90000"/>
              </a:lnSpc>
            </a:pPr>
            <a:r>
              <a:rPr lang="en-US" sz="2400"/>
              <a:t>Crown earned money by selling offices and privileges</a:t>
            </a:r>
          </a:p>
          <a:p>
            <a:pPr lvl="1">
              <a:lnSpc>
                <a:spcPct val="90000"/>
              </a:lnSpc>
            </a:pPr>
            <a:r>
              <a:rPr lang="en-US" sz="2400"/>
              <a:t>More people purchased these privileges so fewer could be taxed!</a:t>
            </a:r>
          </a:p>
          <a:p>
            <a:pPr lvl="1">
              <a:lnSpc>
                <a:spcPct val="90000"/>
              </a:lnSpc>
            </a:pPr>
            <a:r>
              <a:rPr lang="en-US" sz="2400" b="1"/>
              <a:t>7 Years’ War</a:t>
            </a:r>
            <a:r>
              <a:rPr lang="en-US" sz="2400"/>
              <a:t> increased demand for funds - crown tried to tax nobility and exempt bourgeoisie, but local parlements blocked this</a:t>
            </a:r>
          </a:p>
          <a:p>
            <a:pPr lvl="1">
              <a:lnSpc>
                <a:spcPct val="90000"/>
              </a:lnSpc>
            </a:pPr>
            <a:r>
              <a:rPr lang="en-US" sz="2400" b="1"/>
              <a:t>Maupeou,</a:t>
            </a:r>
            <a:r>
              <a:rPr lang="en-US" sz="2400"/>
              <a:t> as chancellor, dissolves old parlements and replaces them with those loyal to the crown</a:t>
            </a:r>
          </a:p>
          <a:p>
            <a:pPr lvl="1">
              <a:lnSpc>
                <a:spcPct val="90000"/>
              </a:lnSpc>
            </a:pPr>
            <a:r>
              <a:rPr lang="en-US" sz="2400"/>
              <a:t>Louis XV dies and Louis XVI reinstates the old parlements, appeasing the privileged class…</a:t>
            </a:r>
          </a:p>
        </p:txBody>
      </p:sp>
      <p:pic>
        <p:nvPicPr>
          <p:cNvPr id="149514" name="Picture 1034" descr="Rene-Auguste_de_Maupeou"/>
          <p:cNvPicPr>
            <a:picLocks noChangeAspect="1" noChangeArrowheads="1"/>
          </p:cNvPicPr>
          <p:nvPr/>
        </p:nvPicPr>
        <p:blipFill>
          <a:blip r:embed="rId3" cstate="print"/>
          <a:srcRect/>
          <a:stretch>
            <a:fillRect/>
          </a:stretch>
        </p:blipFill>
        <p:spPr bwMode="auto">
          <a:xfrm>
            <a:off x="0" y="1524000"/>
            <a:ext cx="1760538" cy="2286000"/>
          </a:xfrm>
          <a:prstGeom prst="rect">
            <a:avLst/>
          </a:prstGeom>
          <a:noFill/>
        </p:spPr>
      </p:pic>
      <p:pic>
        <p:nvPicPr>
          <p:cNvPr id="149516" name="Picture 1036" descr="louis-xvi-1"/>
          <p:cNvPicPr>
            <a:picLocks noChangeAspect="1" noChangeArrowheads="1"/>
          </p:cNvPicPr>
          <p:nvPr/>
        </p:nvPicPr>
        <p:blipFill>
          <a:blip r:embed="rId4" cstate="print"/>
          <a:srcRect/>
          <a:stretch>
            <a:fillRect/>
          </a:stretch>
        </p:blipFill>
        <p:spPr bwMode="auto">
          <a:xfrm>
            <a:off x="0" y="3810000"/>
            <a:ext cx="1768475" cy="2514600"/>
          </a:xfrm>
          <a:prstGeom prst="rect">
            <a:avLst/>
          </a:prstGeom>
          <a:noFill/>
        </p:spPr>
      </p:pic>
      <p:sp>
        <p:nvSpPr>
          <p:cNvPr id="149517" name="Text Box 1037"/>
          <p:cNvSpPr txBox="1">
            <a:spLocks noChangeArrowheads="1"/>
          </p:cNvSpPr>
          <p:nvPr/>
        </p:nvSpPr>
        <p:spPr bwMode="auto">
          <a:xfrm>
            <a:off x="0" y="6324600"/>
            <a:ext cx="1752600" cy="581025"/>
          </a:xfrm>
          <a:prstGeom prst="rect">
            <a:avLst/>
          </a:prstGeom>
          <a:noFill/>
          <a:ln w="9525">
            <a:noFill/>
            <a:miter lim="800000"/>
            <a:headEnd type="none" w="sm" len="sm"/>
            <a:tailEnd type="none" w="sm" len="sm"/>
          </a:ln>
          <a:effectLst/>
        </p:spPr>
        <p:txBody>
          <a:bodyPr>
            <a:spAutoFit/>
          </a:bodyPr>
          <a:lstStyle/>
          <a:p>
            <a:pPr algn="r">
              <a:spcBef>
                <a:spcPct val="50000"/>
              </a:spcBef>
            </a:pPr>
            <a:r>
              <a:rPr lang="en-US" sz="1600" b="1"/>
              <a:t>Maupeau and Louis XVI</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990600" y="0"/>
            <a:ext cx="8153400" cy="1371600"/>
          </a:xfrm>
        </p:spPr>
        <p:txBody>
          <a:bodyPr/>
          <a:lstStyle/>
          <a:p>
            <a:r>
              <a:rPr lang="en-US" sz="3200" b="1"/>
              <a:t>Great Britain: </a:t>
            </a:r>
            <a:br>
              <a:rPr lang="en-US" sz="3200" b="1"/>
            </a:br>
            <a:r>
              <a:rPr lang="en-US" sz="3200" b="1"/>
              <a:t>King and Parliament</a:t>
            </a:r>
          </a:p>
        </p:txBody>
      </p:sp>
      <p:sp>
        <p:nvSpPr>
          <p:cNvPr id="124931" name="Rectangle 3"/>
          <p:cNvSpPr>
            <a:spLocks noGrp="1" noChangeArrowheads="1"/>
          </p:cNvSpPr>
          <p:nvPr>
            <p:ph type="body" idx="1"/>
          </p:nvPr>
        </p:nvSpPr>
        <p:spPr>
          <a:xfrm>
            <a:off x="0" y="1447800"/>
            <a:ext cx="9144000" cy="5410200"/>
          </a:xfrm>
        </p:spPr>
        <p:txBody>
          <a:bodyPr/>
          <a:lstStyle/>
          <a:p>
            <a:pPr marL="341313" indent="-341313"/>
            <a:r>
              <a:rPr lang="en-US" sz="2200" dirty="0" smtClean="0"/>
              <a:t>Act of Union 1707: England </a:t>
            </a:r>
            <a:r>
              <a:rPr lang="en-US" sz="2200" dirty="0"/>
              <a:t>became </a:t>
            </a:r>
            <a:r>
              <a:rPr lang="en-US" sz="2200" b="1" dirty="0"/>
              <a:t>Great Britain</a:t>
            </a:r>
            <a:r>
              <a:rPr lang="en-US" sz="2200" dirty="0"/>
              <a:t> when governments of England and Scotland merged to fight War of Spanish </a:t>
            </a:r>
            <a:r>
              <a:rPr lang="en-US" sz="2200" dirty="0" smtClean="0"/>
              <a:t>Succession (Scots got MPs and retained Presbyterianism)</a:t>
            </a:r>
            <a:endParaRPr lang="en-US" sz="2200" dirty="0"/>
          </a:p>
          <a:p>
            <a:pPr marL="341313" indent="-341313"/>
            <a:r>
              <a:rPr lang="en-US" sz="2200" dirty="0"/>
              <a:t>King and Parliament shared power</a:t>
            </a:r>
          </a:p>
          <a:p>
            <a:pPr marL="573088" lvl="1" indent="-231775"/>
            <a:r>
              <a:rPr lang="en-US" sz="2200" dirty="0"/>
              <a:t>King appointed ministers</a:t>
            </a:r>
          </a:p>
          <a:p>
            <a:pPr marL="573088" lvl="1" indent="-231775"/>
            <a:r>
              <a:rPr lang="en-US" sz="2200" dirty="0"/>
              <a:t>Parliament made laws, levied taxes, passed the budget and indirectly </a:t>
            </a:r>
            <a:r>
              <a:rPr lang="en-US" sz="2200" dirty="0" smtClean="0"/>
              <a:t>influenced </a:t>
            </a:r>
            <a:r>
              <a:rPr lang="en-US" sz="2200" dirty="0"/>
              <a:t>the king</a:t>
            </a:r>
          </a:p>
          <a:p>
            <a:pPr marL="852488" lvl="2" indent="-279400"/>
            <a:r>
              <a:rPr lang="en-US" sz="2000" dirty="0"/>
              <a:t>Members of Houses of Lords and Commons were privileged classes who often intermarried</a:t>
            </a:r>
          </a:p>
          <a:p>
            <a:pPr marL="852488" lvl="2" indent="-279400"/>
            <a:r>
              <a:rPr lang="en-US" sz="2000" dirty="0"/>
              <a:t>Corrupt “elections”</a:t>
            </a:r>
          </a:p>
          <a:p>
            <a:pPr marL="1084263" lvl="3" indent="-231775"/>
            <a:r>
              <a:rPr lang="en-US" sz="1800" b="1" dirty="0" smtClean="0"/>
              <a:t>Patronage System</a:t>
            </a:r>
            <a:endParaRPr lang="en-US" sz="1800" b="1" dirty="0"/>
          </a:p>
          <a:p>
            <a:pPr marL="1084263" lvl="3" indent="-231775"/>
            <a:r>
              <a:rPr lang="en-US" sz="1800" dirty="0"/>
              <a:t>“</a:t>
            </a:r>
            <a:r>
              <a:rPr lang="en-US" sz="1800" b="1" dirty="0"/>
              <a:t>Pocket </a:t>
            </a:r>
            <a:r>
              <a:rPr lang="en-US" sz="1800" b="1" dirty="0" smtClean="0"/>
              <a:t>boroughs”/“rotten boroughs” (until Reform Act of 1832!)</a:t>
            </a:r>
          </a:p>
          <a:p>
            <a:pPr marL="1487488" lvl="4" indent="-293688">
              <a:tabLst>
                <a:tab pos="1193800" algn="l"/>
              </a:tabLst>
            </a:pPr>
            <a:r>
              <a:rPr lang="en-US" sz="1800" dirty="0"/>
              <a:t>P</a:t>
            </a:r>
            <a:r>
              <a:rPr lang="en-US" sz="1800" dirty="0" smtClean="0"/>
              <a:t>rivileged “bought” representation; no secret ballot elections</a:t>
            </a:r>
          </a:p>
          <a:p>
            <a:pPr marL="1487488" lvl="4" indent="-293688">
              <a:tabLst>
                <a:tab pos="1193800" algn="l"/>
              </a:tabLst>
            </a:pPr>
            <a:r>
              <a:rPr lang="en-US" sz="1800" dirty="0" smtClean="0"/>
              <a:t>Undemocratic representation based on tiny electorate</a:t>
            </a:r>
          </a:p>
          <a:p>
            <a:pPr marL="1487488" lvl="4" indent="-293688">
              <a:tabLst>
                <a:tab pos="1193800" algn="l"/>
              </a:tabLst>
            </a:pPr>
            <a:r>
              <a:rPr lang="en-US" sz="1800" dirty="0" smtClean="0"/>
              <a:t>Nearly half the members of Parliament won their seats this way in 1761</a:t>
            </a:r>
            <a:endParaRPr lang="en-US" sz="1800" dirty="0"/>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Axis">
  <a:themeElements>
    <a:clrScheme name="Axis 9">
      <a:dk1>
        <a:srgbClr val="292929"/>
      </a:dk1>
      <a:lt1>
        <a:srgbClr val="A0B460"/>
      </a:lt1>
      <a:dk2>
        <a:srgbClr val="000000"/>
      </a:dk2>
      <a:lt2>
        <a:srgbClr val="808080"/>
      </a:lt2>
      <a:accent1>
        <a:srgbClr val="CC9900"/>
      </a:accent1>
      <a:accent2>
        <a:srgbClr val="CCCC99"/>
      </a:accent2>
      <a:accent3>
        <a:srgbClr val="CDD6B6"/>
      </a:accent3>
      <a:accent4>
        <a:srgbClr val="212121"/>
      </a:accent4>
      <a:accent5>
        <a:srgbClr val="E2CAAA"/>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
      <a:clrScheme name="Axis 9">
        <a:dk1>
          <a:srgbClr val="292929"/>
        </a:dk1>
        <a:lt1>
          <a:srgbClr val="A0B460"/>
        </a:lt1>
        <a:dk2>
          <a:srgbClr val="000000"/>
        </a:dk2>
        <a:lt2>
          <a:srgbClr val="808080"/>
        </a:lt2>
        <a:accent1>
          <a:srgbClr val="CC9900"/>
        </a:accent1>
        <a:accent2>
          <a:srgbClr val="CCCC99"/>
        </a:accent2>
        <a:accent3>
          <a:srgbClr val="CDD6B6"/>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Axis</Template>
  <TotalTime>2848</TotalTime>
  <Words>5204</Words>
  <Application>Microsoft Office PowerPoint</Application>
  <PresentationFormat>On-screen Show (4:3)</PresentationFormat>
  <Paragraphs>472</Paragraphs>
  <Slides>59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Times New Roman</vt:lpstr>
      <vt:lpstr>Arial</vt:lpstr>
      <vt:lpstr>Wingdings</vt:lpstr>
      <vt:lpstr>Tw Cen MT Condensed</vt:lpstr>
      <vt:lpstr>Arial Narrow</vt:lpstr>
      <vt:lpstr>Tahoma</vt:lpstr>
      <vt:lpstr>Verdana</vt:lpstr>
      <vt:lpstr>Axis</vt:lpstr>
      <vt:lpstr>Chapter 18</vt:lpstr>
      <vt:lpstr>Overall Trends</vt:lpstr>
      <vt:lpstr>Enlightened Absolutism</vt:lpstr>
      <vt:lpstr>Defining Enlightened Absolutism</vt:lpstr>
      <vt:lpstr>Trends in Western Europe</vt:lpstr>
      <vt:lpstr>The Failure of Enlightened Despotism: France</vt:lpstr>
      <vt:lpstr>The Failure of Enlightened Despotism: France</vt:lpstr>
      <vt:lpstr>The Failure of Enlightened Despotism: France</vt:lpstr>
      <vt:lpstr>Great Britain:  King and Parliament</vt:lpstr>
      <vt:lpstr>Great Britain:  King and Parliament</vt:lpstr>
      <vt:lpstr>Great Britain: Walpole</vt:lpstr>
      <vt:lpstr>Jenkins’s Ear (?)</vt:lpstr>
      <vt:lpstr>Great Britain: The Pitts</vt:lpstr>
      <vt:lpstr>Decline of the Dutch</vt:lpstr>
      <vt:lpstr>Absolutism in Central and Eastern Europe</vt:lpstr>
      <vt:lpstr>Absolutism in  Central and Eastern Europe</vt:lpstr>
      <vt:lpstr>Europe in 1763</vt:lpstr>
      <vt:lpstr>Prussia: Frederick William I (1713-1740) “The Soldier King”</vt:lpstr>
      <vt:lpstr>Prussia: Frederick William I (1713-1740) “The Soldier King”</vt:lpstr>
      <vt:lpstr>Prussia: Frederick II - The Great (1740-1786)</vt:lpstr>
      <vt:lpstr>Prussia: Frederick II (1740-1786) The Great</vt:lpstr>
      <vt:lpstr>Prussia: Frederick II’s Militarism</vt:lpstr>
      <vt:lpstr>The Hapsburgs’ Austrian Empire: Maria Theresa</vt:lpstr>
      <vt:lpstr>The Hapsburgs’ Austrian Empire: Joseph II</vt:lpstr>
      <vt:lpstr>Russia: Setting the Stage for Catherine’s Ascent </vt:lpstr>
      <vt:lpstr>Russia: Catherine’s Policies </vt:lpstr>
      <vt:lpstr>Russia: Catherine and Pugachev</vt:lpstr>
      <vt:lpstr>Russia:  Catherine’s Expansionist Policies</vt:lpstr>
      <vt:lpstr>Slide 29</vt:lpstr>
      <vt:lpstr>Limitations of Enlightened Despotism</vt:lpstr>
      <vt:lpstr>Limitations of Enlightened Despotism</vt:lpstr>
      <vt:lpstr>Declining Powers in Europe</vt:lpstr>
      <vt:lpstr>Wars and Diplomacy</vt:lpstr>
      <vt:lpstr>Wars and Diplomacy</vt:lpstr>
      <vt:lpstr>War of Austrian Succession (1740-1748)</vt:lpstr>
      <vt:lpstr>War of Austrian Succession (1740-1748)</vt:lpstr>
      <vt:lpstr>Seven Years’ War (1756-1763): Diplomatic Revolution</vt:lpstr>
      <vt:lpstr>Seven Years’ War (1756-1763): Diplomatic Revolution</vt:lpstr>
      <vt:lpstr>Seven Years’ War (1756-1763)</vt:lpstr>
      <vt:lpstr>Seven Years’ War (1756-1763)</vt:lpstr>
      <vt:lpstr>The Battlefields of the  Seven Years’ War</vt:lpstr>
      <vt:lpstr>Changing Nature of Armies</vt:lpstr>
      <vt:lpstr>Economic and Social Trends</vt:lpstr>
      <vt:lpstr>Population Growth</vt:lpstr>
      <vt:lpstr>Marriage and Family: Children</vt:lpstr>
      <vt:lpstr>Marriage and Family: Marriage</vt:lpstr>
      <vt:lpstr>The Social Order</vt:lpstr>
      <vt:lpstr>The Social Order – The Peasants</vt:lpstr>
      <vt:lpstr>The Social Order – The Nobility</vt:lpstr>
      <vt:lpstr>The Social Order – The Nobility</vt:lpstr>
      <vt:lpstr>The Social Order – General Trends</vt:lpstr>
      <vt:lpstr>Agricultural Revolution?</vt:lpstr>
      <vt:lpstr>Agricultural Revolution?</vt:lpstr>
      <vt:lpstr>Early Industry</vt:lpstr>
      <vt:lpstr>Early Industry</vt:lpstr>
      <vt:lpstr>Finance </vt:lpstr>
      <vt:lpstr>The Global Economy</vt:lpstr>
      <vt:lpstr>Discussion Questions</vt:lpstr>
      <vt:lpstr>Web Links</vt:lpstr>
    </vt:vector>
  </TitlesOfParts>
  <Company>Second Sight 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dc:title>
  <dc:creator>Darlene L. Wise</dc:creator>
  <cp:lastModifiedBy>Sue</cp:lastModifiedBy>
  <cp:revision>255</cp:revision>
  <dcterms:created xsi:type="dcterms:W3CDTF">2002-05-17T23:26:42Z</dcterms:created>
  <dcterms:modified xsi:type="dcterms:W3CDTF">2009-11-23T02:37:00Z</dcterms:modified>
</cp:coreProperties>
</file>