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0" d="100"/>
          <a:sy n="60" d="100"/>
        </p:scale>
        <p:origin x="1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F878D3-EBE9-44E5-AF97-193F3EA6F25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187119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878D3-EBE9-44E5-AF97-193F3EA6F25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212739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878D3-EBE9-44E5-AF97-193F3EA6F25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354714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878D3-EBE9-44E5-AF97-193F3EA6F25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72066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878D3-EBE9-44E5-AF97-193F3EA6F25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469850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F878D3-EBE9-44E5-AF97-193F3EA6F254}"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422375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F878D3-EBE9-44E5-AF97-193F3EA6F254}"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425558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F878D3-EBE9-44E5-AF97-193F3EA6F254}"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165047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878D3-EBE9-44E5-AF97-193F3EA6F254}"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426631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878D3-EBE9-44E5-AF97-193F3EA6F254}"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374543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878D3-EBE9-44E5-AF97-193F3EA6F254}"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C88CD-0900-4504-94C4-2385D6E15A5D}" type="slidenum">
              <a:rPr lang="en-US" smtClean="0"/>
              <a:t>‹#›</a:t>
            </a:fld>
            <a:endParaRPr lang="en-US"/>
          </a:p>
        </p:txBody>
      </p:sp>
    </p:spTree>
    <p:extLst>
      <p:ext uri="{BB962C8B-B14F-4D97-AF65-F5344CB8AC3E}">
        <p14:creationId xmlns:p14="http://schemas.microsoft.com/office/powerpoint/2010/main" val="2974325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878D3-EBE9-44E5-AF97-193F3EA6F254}"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C88CD-0900-4504-94C4-2385D6E15A5D}" type="slidenum">
              <a:rPr lang="en-US" smtClean="0"/>
              <a:t>‹#›</a:t>
            </a:fld>
            <a:endParaRPr lang="en-US"/>
          </a:p>
        </p:txBody>
      </p:sp>
    </p:spTree>
    <p:extLst>
      <p:ext uri="{BB962C8B-B14F-4D97-AF65-F5344CB8AC3E}">
        <p14:creationId xmlns:p14="http://schemas.microsoft.com/office/powerpoint/2010/main" val="446018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totallyhistory.com/stamp-act-congress-1765/"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 Target="slide2.xml"/><Relationship Id="rId7" Type="http://schemas.openxmlformats.org/officeDocument/2006/relationships/slide" Target="slide19.xml"/><Relationship Id="rId2" Type="http://schemas.openxmlformats.org/officeDocument/2006/relationships/slide" Target="slide5.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26.xml"/><Relationship Id="rId5" Type="http://schemas.openxmlformats.org/officeDocument/2006/relationships/slide" Target="slide15.xml"/><Relationship Id="rId10" Type="http://schemas.openxmlformats.org/officeDocument/2006/relationships/slide" Target="slide4.xml"/><Relationship Id="rId4" Type="http://schemas.openxmlformats.org/officeDocument/2006/relationships/slide" Target="slide3.xml"/><Relationship Id="rId9"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7" Type="http://schemas.openxmlformats.org/officeDocument/2006/relationships/slide" Target="slide25.xml"/><Relationship Id="rId2" Type="http://schemas.openxmlformats.org/officeDocument/2006/relationships/slide" Target="slide20.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slide" Target="slide23.xml"/><Relationship Id="rId4" Type="http://schemas.openxmlformats.org/officeDocument/2006/relationships/slide" Target="slide22.xml"/></Relationships>
</file>

<file path=ppt/slides/_rels/slide21.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 Target="slide2.xml"/><Relationship Id="rId7" Type="http://schemas.openxmlformats.org/officeDocument/2006/relationships/slide" Target="slide19.xml"/><Relationship Id="rId2" Type="http://schemas.openxmlformats.org/officeDocument/2006/relationships/slide" Target="slide5.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26.xml"/><Relationship Id="rId5" Type="http://schemas.openxmlformats.org/officeDocument/2006/relationships/slide" Target="slide15.xml"/><Relationship Id="rId10" Type="http://schemas.openxmlformats.org/officeDocument/2006/relationships/slide" Target="slide4.xml"/><Relationship Id="rId4" Type="http://schemas.openxmlformats.org/officeDocument/2006/relationships/slide" Target="slide3.xml"/><Relationship Id="rId9"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slide" Target="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ushistory.org/declaration/related/proc63.htm"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07171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26504"/>
            <a:ext cx="7467600" cy="1143000"/>
          </a:xfrm>
        </p:spPr>
        <p:txBody>
          <a:bodyPr/>
          <a:lstStyle/>
          <a:p>
            <a:pPr algn="ctr"/>
            <a:r>
              <a:rPr b="1" dirty="0" smtClean="0">
                <a:solidFill>
                  <a:srgbClr val="00B050"/>
                </a:solidFill>
                <a:effectLst>
                  <a:outerShdw blurRad="38100" dist="38100" dir="2700000" algn="tl">
                    <a:srgbClr val="000000">
                      <a:alpha val="43137"/>
                    </a:srgbClr>
                  </a:outerShdw>
                </a:effectLst>
                <a:cs typeface="Arial" pitchFamily="34" charset="0"/>
              </a:rPr>
              <a:t>Sugar Act of 1764</a:t>
            </a:r>
            <a:endParaRPr lang="en-US" b="1" dirty="0">
              <a:solidFill>
                <a:srgbClr val="00B050"/>
              </a:solidFill>
              <a:effectLst>
                <a:outerShdw blurRad="38100" dist="38100" dir="2700000" algn="tl">
                  <a:srgbClr val="000000">
                    <a:alpha val="43137"/>
                  </a:srgbClr>
                </a:outerShdw>
              </a:effectLst>
              <a:cs typeface="Arial" pitchFamily="34" charset="0"/>
            </a:endParaRPr>
          </a:p>
        </p:txBody>
      </p:sp>
      <p:sp>
        <p:nvSpPr>
          <p:cNvPr id="14" name="Rectangle 13"/>
          <p:cNvSpPr/>
          <p:nvPr/>
        </p:nvSpPr>
        <p:spPr>
          <a:xfrm>
            <a:off x="2256530" y="922274"/>
            <a:ext cx="4800600" cy="5632311"/>
          </a:xfrm>
          <a:prstGeom prst="rect">
            <a:avLst/>
          </a:prstGeom>
        </p:spPr>
        <p:txBody>
          <a:bodyPr wrap="square">
            <a:spAutoFit/>
          </a:bodyPr>
          <a:lstStyle/>
          <a:p>
            <a:pPr>
              <a:buFont typeface="Arial" pitchFamily="34" charset="0"/>
              <a:buChar char="•"/>
            </a:pPr>
            <a:r>
              <a:rPr lang="en-US" sz="2400" dirty="0"/>
              <a:t>The Sugar Act </a:t>
            </a:r>
            <a:r>
              <a:rPr lang="en-US" sz="2400" dirty="0">
                <a:solidFill>
                  <a:srgbClr val="00B050"/>
                </a:solidFill>
              </a:rPr>
              <a:t>(law) was passed by Parliament to pay for the war debt brought on by the French and Indian War</a:t>
            </a:r>
            <a:r>
              <a:rPr lang="en-US" sz="2400" dirty="0"/>
              <a:t> </a:t>
            </a:r>
            <a:r>
              <a:rPr lang="en-US" sz="2400" dirty="0">
                <a:solidFill>
                  <a:srgbClr val="00B050"/>
                </a:solidFill>
              </a:rPr>
              <a:t>and to</a:t>
            </a:r>
            <a:r>
              <a:rPr lang="en-US" sz="2400" dirty="0"/>
              <a:t> </a:t>
            </a:r>
            <a:r>
              <a:rPr lang="en-US" sz="2400" dirty="0">
                <a:solidFill>
                  <a:srgbClr val="00B050"/>
                </a:solidFill>
              </a:rPr>
              <a:t>help pay for the expenses of running the colonies</a:t>
            </a:r>
            <a:r>
              <a:rPr lang="en-US" sz="2400" dirty="0"/>
              <a:t> and newly acquired territories. </a:t>
            </a:r>
          </a:p>
          <a:p>
            <a:pPr>
              <a:buFont typeface="Arial" pitchFamily="34" charset="0"/>
              <a:buChar char="•"/>
            </a:pPr>
            <a:endParaRPr lang="en-US" sz="2400" dirty="0"/>
          </a:p>
          <a:p>
            <a:pPr>
              <a:buFont typeface="Arial" pitchFamily="34" charset="0"/>
              <a:buChar char="•"/>
            </a:pPr>
            <a:r>
              <a:rPr lang="en-US" sz="2400" dirty="0"/>
              <a:t>This is outrageous, they won the war for him now he says they must pay for it!</a:t>
            </a:r>
          </a:p>
          <a:p>
            <a:pPr>
              <a:buFont typeface="Arial" pitchFamily="34" charset="0"/>
              <a:buChar char="•"/>
            </a:pPr>
            <a:endParaRPr lang="en-US" sz="2400" dirty="0"/>
          </a:p>
          <a:p>
            <a:pPr>
              <a:buFont typeface="Arial" pitchFamily="34" charset="0"/>
              <a:buChar char="•"/>
            </a:pPr>
            <a:r>
              <a:rPr lang="en-US" sz="2400" dirty="0"/>
              <a:t>This act </a:t>
            </a:r>
            <a:r>
              <a:rPr lang="en-US" sz="2400" dirty="0">
                <a:solidFill>
                  <a:srgbClr val="00B050"/>
                </a:solidFill>
              </a:rPr>
              <a:t>increased the duties (taxes) </a:t>
            </a:r>
            <a:r>
              <a:rPr lang="en-US" sz="2400" dirty="0"/>
              <a:t>on imported </a:t>
            </a:r>
            <a:r>
              <a:rPr lang="en-US" sz="2400" dirty="0">
                <a:solidFill>
                  <a:srgbClr val="00B050"/>
                </a:solidFill>
              </a:rPr>
              <a:t>sugar</a:t>
            </a:r>
            <a:r>
              <a:rPr lang="en-US" sz="2400" dirty="0"/>
              <a:t> and other items such as textiles, coffee, wines and indigo (dye). </a:t>
            </a:r>
          </a:p>
        </p:txBody>
      </p:sp>
      <p:pic>
        <p:nvPicPr>
          <p:cNvPr id="2052" name="Picture 4" descr="C:\Documents and Settings\cpeek01\Local Settings\Temporary Internet Files\Content.IE5\7NA17DZP\MPj02896290000[1].jpg"/>
          <p:cNvPicPr>
            <a:picLocks noChangeAspect="1" noChangeArrowheads="1"/>
          </p:cNvPicPr>
          <p:nvPr/>
        </p:nvPicPr>
        <p:blipFill>
          <a:blip r:embed="rId2" cstate="print"/>
          <a:srcRect/>
          <a:stretch>
            <a:fillRect/>
          </a:stretch>
        </p:blipFill>
        <p:spPr bwMode="auto">
          <a:xfrm>
            <a:off x="7696200" y="1600200"/>
            <a:ext cx="2444496" cy="3657600"/>
          </a:xfrm>
          <a:prstGeom prst="rect">
            <a:avLst/>
          </a:prstGeom>
          <a:noFill/>
        </p:spPr>
      </p:pic>
      <p:pic>
        <p:nvPicPr>
          <p:cNvPr id="16" name="Picture 15" descr="sugar_packet.jpg"/>
          <p:cNvPicPr>
            <a:picLocks noChangeAspect="1"/>
          </p:cNvPicPr>
          <p:nvPr/>
        </p:nvPicPr>
        <p:blipFill>
          <a:blip r:embed="rId3" cstate="print"/>
          <a:stretch>
            <a:fillRect/>
          </a:stretch>
        </p:blipFill>
        <p:spPr>
          <a:xfrm>
            <a:off x="9448800" y="4343401"/>
            <a:ext cx="674636" cy="923337"/>
          </a:xfrm>
          <a:prstGeom prst="rect">
            <a:avLst/>
          </a:prstGeom>
        </p:spPr>
      </p:pic>
    </p:spTree>
    <p:extLst>
      <p:ext uri="{BB962C8B-B14F-4D97-AF65-F5344CB8AC3E}">
        <p14:creationId xmlns:p14="http://schemas.microsoft.com/office/powerpoint/2010/main" val="1443283088"/>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b="1" dirty="0" smtClean="0">
                <a:solidFill>
                  <a:srgbClr val="00B0F0"/>
                </a:solidFill>
                <a:effectLst>
                  <a:outerShdw blurRad="38100" dist="38100" dir="2700000" algn="tl">
                    <a:srgbClr val="000000">
                      <a:alpha val="43137"/>
                    </a:srgbClr>
                  </a:outerShdw>
                </a:effectLst>
                <a:cs typeface="Arial" pitchFamily="34" charset="0"/>
              </a:rPr>
              <a:t>Stamp Act of 1764</a:t>
            </a:r>
            <a:endParaRPr lang="en-US" b="1" dirty="0">
              <a:solidFill>
                <a:srgbClr val="00B0F0"/>
              </a:solidFill>
              <a:effectLst>
                <a:outerShdw blurRad="38100" dist="38100" dir="2700000" algn="tl">
                  <a:srgbClr val="000000">
                    <a:alpha val="43137"/>
                  </a:srgbClr>
                </a:outerShdw>
              </a:effectLst>
              <a:cs typeface="Arial" pitchFamily="34" charset="0"/>
            </a:endParaRPr>
          </a:p>
        </p:txBody>
      </p:sp>
      <p:sp>
        <p:nvSpPr>
          <p:cNvPr id="12" name="Content Placeholder 11"/>
          <p:cNvSpPr>
            <a:spLocks noGrp="1"/>
          </p:cNvSpPr>
          <p:nvPr>
            <p:ph sz="half" idx="2"/>
          </p:nvPr>
        </p:nvSpPr>
        <p:spPr/>
        <p:txBody>
          <a:bodyPr>
            <a:normAutofit/>
          </a:bodyPr>
          <a:lstStyle/>
          <a:p>
            <a:r>
              <a:rPr lang="en-US" dirty="0" smtClean="0"/>
              <a:t>In March, the Stamp Act was passed by Parliament </a:t>
            </a:r>
            <a:r>
              <a:rPr lang="en-US" dirty="0" smtClean="0">
                <a:solidFill>
                  <a:srgbClr val="00B050"/>
                </a:solidFill>
              </a:rPr>
              <a:t>imposing the first direct tax on the American colonies, to pay for the high costs of the British military (King was now sending troops to America) </a:t>
            </a:r>
          </a:p>
          <a:p>
            <a:r>
              <a:rPr lang="en-US" dirty="0" smtClean="0">
                <a:hlinkClick r:id="rId2" action="ppaction://hlinksldjump"/>
              </a:rPr>
              <a:t>Next Page.</a:t>
            </a:r>
            <a:endParaRPr lang="en-US" dirty="0"/>
          </a:p>
        </p:txBody>
      </p:sp>
      <p:pic>
        <p:nvPicPr>
          <p:cNvPr id="7" name="Content Placeholder 6" descr="stamp.jpg"/>
          <p:cNvPicPr>
            <a:picLocks noGrp="1" noChangeAspect="1"/>
          </p:cNvPicPr>
          <p:nvPr>
            <p:ph sz="half" idx="1"/>
          </p:nvPr>
        </p:nvPicPr>
        <p:blipFill>
          <a:blip r:embed="rId3" cstate="print"/>
          <a:srcRect l="22917" t="11189" r="12500" b="14250"/>
          <a:stretch>
            <a:fillRect/>
          </a:stretch>
        </p:blipFill>
        <p:spPr>
          <a:xfrm>
            <a:off x="2055160" y="1676400"/>
            <a:ext cx="3126441" cy="3429000"/>
          </a:xfrm>
        </p:spPr>
      </p:pic>
    </p:spTree>
    <p:extLst>
      <p:ext uri="{BB962C8B-B14F-4D97-AF65-F5344CB8AC3E}">
        <p14:creationId xmlns:p14="http://schemas.microsoft.com/office/powerpoint/2010/main" val="3061523480"/>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effectLst>
                  <a:outerShdw blurRad="38100" dist="38100" dir="2700000" algn="tl">
                    <a:srgbClr val="000000">
                      <a:alpha val="43137"/>
                    </a:srgbClr>
                  </a:outerShdw>
                </a:effectLst>
                <a:cs typeface="Arial" pitchFamily="34" charset="0"/>
              </a:rPr>
              <a:t>Stamp Act of 1764</a:t>
            </a:r>
            <a:endParaRPr lang="en-US"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a:bodyPr>
          <a:lstStyle/>
          <a:p>
            <a:r>
              <a:rPr lang="en-US" dirty="0" smtClean="0">
                <a:solidFill>
                  <a:srgbClr val="00B050"/>
                </a:solidFill>
              </a:rPr>
              <a:t>Under the Stamp Act, all printed materials were taxed, including</a:t>
            </a:r>
            <a:r>
              <a:rPr lang="en-US" dirty="0" smtClean="0"/>
              <a:t>:</a:t>
            </a:r>
          </a:p>
          <a:p>
            <a:pPr lvl="1"/>
            <a:r>
              <a:rPr lang="en-US" dirty="0" smtClean="0"/>
              <a:t> newspapers</a:t>
            </a:r>
          </a:p>
          <a:p>
            <a:pPr lvl="1"/>
            <a:r>
              <a:rPr lang="en-US" dirty="0" smtClean="0"/>
              <a:t> pamphlets</a:t>
            </a:r>
          </a:p>
          <a:p>
            <a:pPr lvl="1"/>
            <a:r>
              <a:rPr lang="en-US" dirty="0" smtClean="0"/>
              <a:t> bills</a:t>
            </a:r>
          </a:p>
          <a:p>
            <a:pPr lvl="1"/>
            <a:r>
              <a:rPr lang="en-US" dirty="0" smtClean="0"/>
              <a:t> legal documents</a:t>
            </a:r>
          </a:p>
          <a:p>
            <a:pPr lvl="1"/>
            <a:r>
              <a:rPr lang="en-US" dirty="0" smtClean="0"/>
              <a:t> licenses </a:t>
            </a:r>
          </a:p>
          <a:p>
            <a:pPr lvl="1"/>
            <a:r>
              <a:rPr lang="en-US" dirty="0" smtClean="0"/>
              <a:t>almanacs</a:t>
            </a:r>
          </a:p>
          <a:p>
            <a:pPr lvl="1"/>
            <a:r>
              <a:rPr lang="en-US" dirty="0" smtClean="0"/>
              <a:t>dice and playing cards.</a:t>
            </a:r>
          </a:p>
          <a:p>
            <a:pPr lvl="1"/>
            <a:endParaRPr lang="en-US" dirty="0" smtClean="0"/>
          </a:p>
          <a:p>
            <a:pPr lvl="1">
              <a:buNone/>
            </a:pPr>
            <a:endParaRPr lang="en-US" dirty="0"/>
          </a:p>
        </p:txBody>
      </p:sp>
      <p:pic>
        <p:nvPicPr>
          <p:cNvPr id="7" name="Content Placeholder 6" descr="stamp2.jpg"/>
          <p:cNvPicPr>
            <a:picLocks noGrp="1" noChangeAspect="1"/>
          </p:cNvPicPr>
          <p:nvPr>
            <p:ph sz="half" idx="2"/>
          </p:nvPr>
        </p:nvPicPr>
        <p:blipFill>
          <a:blip r:embed="rId2" cstate="print"/>
          <a:srcRect b="12452"/>
          <a:stretch>
            <a:fillRect/>
          </a:stretch>
        </p:blipFill>
        <p:spPr>
          <a:xfrm>
            <a:off x="5814330" y="1600200"/>
            <a:ext cx="3611341" cy="3962400"/>
          </a:xfrm>
        </p:spPr>
      </p:pic>
      <p:sp>
        <p:nvSpPr>
          <p:cNvPr id="12" name="Rounded Rectangle 11">
            <a:hlinkClick r:id="rId3" action="ppaction://hlinksldjump"/>
          </p:cNvPr>
          <p:cNvSpPr/>
          <p:nvPr/>
        </p:nvSpPr>
        <p:spPr>
          <a:xfrm>
            <a:off x="8001000" y="57912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8077200" y="5921830"/>
            <a:ext cx="1295400" cy="646331"/>
          </a:xfrm>
          <a:prstGeom prst="rect">
            <a:avLst/>
          </a:prstGeom>
          <a:noFill/>
        </p:spPr>
        <p:txBody>
          <a:bodyPr wrap="square" rtlCol="0">
            <a:spAutoFit/>
          </a:bodyPr>
          <a:lstStyle/>
          <a:p>
            <a:pPr algn="ctr"/>
            <a:r>
              <a:rPr lang="en-US" dirty="0">
                <a:hlinkClick r:id="rId3" action="ppaction://hlinksldjump"/>
              </a:rPr>
              <a:t>Colonist</a:t>
            </a:r>
          </a:p>
          <a:p>
            <a:pPr algn="ctr"/>
            <a:r>
              <a:rPr lang="en-US" dirty="0">
                <a:hlinkClick r:id="rId3" action="ppaction://hlinksldjump"/>
              </a:rPr>
              <a:t>Response</a:t>
            </a:r>
            <a:endParaRPr lang="en-US" dirty="0"/>
          </a:p>
        </p:txBody>
      </p:sp>
    </p:spTree>
    <p:extLst>
      <p:ext uri="{BB962C8B-B14F-4D97-AF65-F5344CB8AC3E}">
        <p14:creationId xmlns:p14="http://schemas.microsoft.com/office/powerpoint/2010/main" val="1602807931"/>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50"/>
                </a:solidFill>
                <a:effectLst>
                  <a:outerShdw blurRad="38100" dist="38100" dir="2700000" algn="tl">
                    <a:srgbClr val="000000">
                      <a:alpha val="43137"/>
                    </a:srgbClr>
                  </a:outerShdw>
                </a:effectLst>
              </a:rPr>
              <a:t>RESPONSE</a:t>
            </a:r>
            <a:r>
              <a:rPr b="1" dirty="0" smtClean="0">
                <a:solidFill>
                  <a:srgbClr val="00B050"/>
                </a:solidFill>
                <a:effectLst>
                  <a:outerShdw blurRad="38100" dist="38100" dir="2700000" algn="tl">
                    <a:srgbClr val="000000">
                      <a:alpha val="43137"/>
                    </a:srgbClr>
                  </a:outerShdw>
                </a:effectLst>
              </a:rPr>
              <a:t> to the Stamp Act</a:t>
            </a:r>
            <a:endParaRPr lang="en-US"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a:bodyPr>
          <a:lstStyle/>
          <a:p>
            <a:r>
              <a:rPr lang="en-US" dirty="0" smtClean="0"/>
              <a:t>The American </a:t>
            </a:r>
            <a:r>
              <a:rPr lang="en-US" dirty="0" smtClean="0">
                <a:solidFill>
                  <a:srgbClr val="00B050"/>
                </a:solidFill>
              </a:rPr>
              <a:t>colonists</a:t>
            </a:r>
            <a:r>
              <a:rPr lang="en-US" dirty="0" smtClean="0"/>
              <a:t> quickly </a:t>
            </a:r>
            <a:r>
              <a:rPr lang="en-US" dirty="0" smtClean="0">
                <a:solidFill>
                  <a:srgbClr val="00B050"/>
                </a:solidFill>
              </a:rPr>
              <a:t>united in opposition in the Stamp Act Congress</a:t>
            </a:r>
            <a:r>
              <a:rPr lang="en-US" dirty="0" smtClean="0"/>
              <a:t>, led by the 27 delegates from 9 colonies. </a:t>
            </a:r>
          </a:p>
          <a:p>
            <a:r>
              <a:rPr lang="en-US" dirty="0" smtClean="0">
                <a:solidFill>
                  <a:srgbClr val="00B050"/>
                </a:solidFill>
              </a:rPr>
              <a:t>They created the Declaration of Rights and Grievances in response to taxation without representation</a:t>
            </a:r>
          </a:p>
          <a:p>
            <a:r>
              <a:rPr lang="en-US" dirty="0" smtClean="0">
                <a:solidFill>
                  <a:srgbClr val="00B050"/>
                </a:solidFill>
              </a:rPr>
              <a:t>The Stamp Act was repealed in 1776</a:t>
            </a:r>
            <a:endParaRPr lang="en-US" dirty="0">
              <a:solidFill>
                <a:srgbClr val="00B050"/>
              </a:solidFill>
            </a:endParaRPr>
          </a:p>
        </p:txBody>
      </p:sp>
      <p:pic>
        <p:nvPicPr>
          <p:cNvPr id="7" name="Content Placeholder 6" descr="stampactriot2.jpg">
            <a:hlinkClick r:id="rId2"/>
          </p:cNvPr>
          <p:cNvPicPr>
            <a:picLocks noGrp="1" noChangeAspect="1"/>
          </p:cNvPicPr>
          <p:nvPr>
            <p:ph sz="half" idx="2"/>
          </p:nvPr>
        </p:nvPicPr>
        <p:blipFill>
          <a:blip r:embed="rId3" cstate="print"/>
          <a:stretch>
            <a:fillRect/>
          </a:stretch>
        </p:blipFill>
        <p:spPr>
          <a:xfrm>
            <a:off x="5867401" y="2209800"/>
            <a:ext cx="4328751" cy="2730944"/>
          </a:xfrm>
        </p:spPr>
      </p:pic>
      <p:sp>
        <p:nvSpPr>
          <p:cNvPr id="4" name="5-Point Star 3"/>
          <p:cNvSpPr/>
          <p:nvPr/>
        </p:nvSpPr>
        <p:spPr>
          <a:xfrm>
            <a:off x="5486400" y="5105401"/>
            <a:ext cx="2514600" cy="16605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the picture</a:t>
            </a:r>
          </a:p>
        </p:txBody>
      </p:sp>
    </p:spTree>
    <p:extLst>
      <p:ext uri="{BB962C8B-B14F-4D97-AF65-F5344CB8AC3E}">
        <p14:creationId xmlns:p14="http://schemas.microsoft.com/office/powerpoint/2010/main" val="2253587638"/>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b="1" dirty="0" smtClean="0">
                <a:solidFill>
                  <a:srgbClr val="00B050"/>
                </a:solidFill>
                <a:effectLst>
                  <a:outerShdw blurRad="38100" dist="38100" dir="2700000" algn="tl">
                    <a:srgbClr val="000000">
                      <a:alpha val="43137"/>
                    </a:srgbClr>
                  </a:outerShdw>
                </a:effectLst>
                <a:cs typeface="Arial" pitchFamily="34" charset="0"/>
              </a:rPr>
              <a:t>Townshend Act</a:t>
            </a:r>
            <a:r>
              <a:rPr lang="en-US" b="1" dirty="0" smtClean="0">
                <a:solidFill>
                  <a:srgbClr val="00B050"/>
                </a:solidFill>
                <a:effectLst>
                  <a:outerShdw blurRad="38100" dist="38100" dir="2700000" algn="tl">
                    <a:srgbClr val="000000">
                      <a:alpha val="43137"/>
                    </a:srgbClr>
                  </a:outerShdw>
                </a:effectLst>
                <a:cs typeface="Arial" pitchFamily="34" charset="0"/>
              </a:rPr>
              <a:t>s</a:t>
            </a:r>
            <a:endParaRPr lang="en-US" b="1" dirty="0">
              <a:solidFill>
                <a:srgbClr val="00B050"/>
              </a:solidFill>
              <a:effectLst>
                <a:outerShdw blurRad="38100" dist="38100" dir="2700000" algn="tl">
                  <a:srgbClr val="000000">
                    <a:alpha val="43137"/>
                  </a:srgbClr>
                </a:outerShdw>
              </a:effectLst>
              <a:cs typeface="Arial" pitchFamily="34" charset="0"/>
            </a:endParaRPr>
          </a:p>
        </p:txBody>
      </p:sp>
      <p:sp>
        <p:nvSpPr>
          <p:cNvPr id="11" name="Content Placeholder 10"/>
          <p:cNvSpPr>
            <a:spLocks noGrp="1"/>
          </p:cNvSpPr>
          <p:nvPr>
            <p:ph idx="1"/>
          </p:nvPr>
        </p:nvSpPr>
        <p:spPr/>
        <p:txBody>
          <a:bodyPr>
            <a:normAutofit/>
          </a:bodyPr>
          <a:lstStyle/>
          <a:p>
            <a:r>
              <a:rPr lang="en-US" dirty="0" smtClean="0"/>
              <a:t>In 1767, The English Parliament passed the Townshend Revenue Acts</a:t>
            </a:r>
            <a:r>
              <a:rPr lang="en-US" dirty="0" smtClean="0">
                <a:solidFill>
                  <a:srgbClr val="00B050"/>
                </a:solidFill>
              </a:rPr>
              <a:t>, imposing a new series of taxes on the colonists to pay for the costs of administering and protecting the American colonies. </a:t>
            </a:r>
            <a:r>
              <a:rPr lang="en-US" dirty="0" smtClean="0"/>
              <a:t>Items taxed included imports such as </a:t>
            </a:r>
            <a:r>
              <a:rPr lang="en-US" dirty="0" smtClean="0">
                <a:solidFill>
                  <a:srgbClr val="00B050"/>
                </a:solidFill>
              </a:rPr>
              <a:t>paper, tea, glass, lead and paints. </a:t>
            </a:r>
            <a:endParaRPr lang="en-US" dirty="0">
              <a:solidFill>
                <a:srgbClr val="00B050"/>
              </a:solidFill>
            </a:endParaRPr>
          </a:p>
          <a:p>
            <a:r>
              <a:rPr lang="en-US" dirty="0" smtClean="0">
                <a:solidFill>
                  <a:srgbClr val="00B050"/>
                </a:solidFill>
              </a:rPr>
              <a:t>This was smart, colonists could not make these items themselves</a:t>
            </a:r>
          </a:p>
        </p:txBody>
      </p:sp>
      <p:sp>
        <p:nvSpPr>
          <p:cNvPr id="10" name="Rounded Rectangle 9">
            <a:hlinkClick r:id="rId2" action="ppaction://hlinksldjump"/>
          </p:cNvPr>
          <p:cNvSpPr/>
          <p:nvPr/>
        </p:nvSpPr>
        <p:spPr>
          <a:xfrm>
            <a:off x="7620000" y="5562600"/>
            <a:ext cx="1447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7696200" y="5715001"/>
            <a:ext cx="1295400" cy="646331"/>
          </a:xfrm>
          <a:prstGeom prst="rect">
            <a:avLst/>
          </a:prstGeom>
          <a:noFill/>
        </p:spPr>
        <p:txBody>
          <a:bodyPr wrap="square" rtlCol="0">
            <a:spAutoFit/>
          </a:bodyPr>
          <a:lstStyle/>
          <a:p>
            <a:pPr algn="ctr"/>
            <a:r>
              <a:rPr lang="en-US" dirty="0">
                <a:hlinkClick r:id="rId2" action="ppaction://hlinksldjump"/>
              </a:rPr>
              <a:t>Colonist</a:t>
            </a:r>
          </a:p>
          <a:p>
            <a:pPr algn="ctr"/>
            <a:r>
              <a:rPr lang="en-US" dirty="0">
                <a:hlinkClick r:id="rId2" action="ppaction://hlinksldjump"/>
              </a:rPr>
              <a:t>Response</a:t>
            </a:r>
            <a:endParaRPr lang="en-US" dirty="0"/>
          </a:p>
        </p:txBody>
      </p:sp>
    </p:spTree>
    <p:extLst>
      <p:ext uri="{BB962C8B-B14F-4D97-AF65-F5344CB8AC3E}">
        <p14:creationId xmlns:p14="http://schemas.microsoft.com/office/powerpoint/2010/main" val="3082916598"/>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50"/>
                </a:solidFill>
              </a:rPr>
              <a:t>Response to the Townshend Acts</a:t>
            </a:r>
            <a:endParaRPr lang="en-US" dirty="0">
              <a:solidFill>
                <a:srgbClr val="00B050"/>
              </a:solidFill>
            </a:endParaRPr>
          </a:p>
        </p:txBody>
      </p:sp>
      <p:sp>
        <p:nvSpPr>
          <p:cNvPr id="3" name="Content Placeholder 2"/>
          <p:cNvSpPr>
            <a:spLocks noGrp="1"/>
          </p:cNvSpPr>
          <p:nvPr>
            <p:ph idx="1"/>
          </p:nvPr>
        </p:nvSpPr>
        <p:spPr/>
        <p:txBody>
          <a:bodyPr/>
          <a:lstStyle/>
          <a:p>
            <a:r>
              <a:rPr lang="en-US" dirty="0" err="1" smtClean="0">
                <a:solidFill>
                  <a:srgbClr val="00B050"/>
                </a:solidFill>
              </a:rPr>
              <a:t>Boycott</a:t>
            </a:r>
            <a:r>
              <a:rPr lang="en-US" dirty="0" err="1" smtClean="0">
                <a:solidFill>
                  <a:srgbClr val="00B050"/>
                </a:solidFill>
                <a:sym typeface="Wingdings" pitchFamily="2" charset="2"/>
              </a:rPr>
              <a:t>stop</a:t>
            </a:r>
            <a:r>
              <a:rPr lang="en-US" dirty="0" smtClean="0">
                <a:solidFill>
                  <a:srgbClr val="00B050"/>
                </a:solidFill>
                <a:sym typeface="Wingdings" pitchFamily="2" charset="2"/>
              </a:rPr>
              <a:t> buying goods!</a:t>
            </a:r>
          </a:p>
          <a:p>
            <a:endParaRPr lang="en-US" dirty="0" smtClean="0">
              <a:solidFill>
                <a:srgbClr val="00B050"/>
              </a:solidFill>
              <a:sym typeface="Wingdings" pitchFamily="2" charset="2"/>
            </a:endParaRPr>
          </a:p>
          <a:p>
            <a:r>
              <a:rPr lang="en-US" dirty="0" smtClean="0">
                <a:solidFill>
                  <a:srgbClr val="00B050"/>
                </a:solidFill>
                <a:sym typeface="Wingdings" pitchFamily="2" charset="2"/>
              </a:rPr>
              <a:t>If the colonists don’t buy the goods, the King doesn’t get his tax money</a:t>
            </a:r>
            <a:endParaRPr lang="en-US" dirty="0">
              <a:solidFill>
                <a:srgbClr val="00B050"/>
              </a:solidFill>
            </a:endParaRPr>
          </a:p>
        </p:txBody>
      </p:sp>
    </p:spTree>
    <p:extLst>
      <p:ext uri="{BB962C8B-B14F-4D97-AF65-F5344CB8AC3E}">
        <p14:creationId xmlns:p14="http://schemas.microsoft.com/office/powerpoint/2010/main" val="254215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81800" y="457200"/>
            <a:ext cx="3587268" cy="1939608"/>
          </a:xfrm>
        </p:spPr>
        <p:txBody>
          <a:bodyPr>
            <a:noAutofit/>
          </a:bodyPr>
          <a:lstStyle/>
          <a:p>
            <a:r>
              <a:rPr lang="en-US" sz="3600" dirty="0">
                <a:solidFill>
                  <a:srgbClr val="00B050"/>
                </a:solidFill>
                <a:effectLst>
                  <a:outerShdw blurRad="38100" dist="38100" dir="2700000" algn="tl">
                    <a:srgbClr val="000000">
                      <a:alpha val="43137"/>
                    </a:srgbClr>
                  </a:outerShdw>
                </a:effectLst>
              </a:rPr>
              <a:t>Boston Massacre (March 5, 1770)</a:t>
            </a:r>
          </a:p>
        </p:txBody>
      </p:sp>
      <p:pic>
        <p:nvPicPr>
          <p:cNvPr id="7" name="Picture Placeholder 6" descr="bostonmassacre.jpg"/>
          <p:cNvPicPr>
            <a:picLocks noGrp="1" noChangeAspect="1"/>
          </p:cNvPicPr>
          <p:nvPr>
            <p:ph type="pic" idx="1"/>
          </p:nvPr>
        </p:nvPicPr>
        <p:blipFill>
          <a:blip r:embed="rId2" cstate="print"/>
          <a:srcRect t="6216" b="6216"/>
          <a:stretch>
            <a:fillRect/>
          </a:stretch>
        </p:blipFill>
        <p:spPr/>
      </p:pic>
      <p:sp>
        <p:nvSpPr>
          <p:cNvPr id="6" name="Text Placeholder 5"/>
          <p:cNvSpPr>
            <a:spLocks noGrp="1"/>
          </p:cNvSpPr>
          <p:nvPr>
            <p:ph type="body" sz="half" idx="2"/>
          </p:nvPr>
        </p:nvSpPr>
        <p:spPr/>
        <p:txBody>
          <a:bodyPr>
            <a:normAutofit/>
          </a:bodyPr>
          <a:lstStyle/>
          <a:p>
            <a:r>
              <a:rPr lang="en-US" sz="2000" dirty="0"/>
              <a:t>The Boston Massacre occurred when </a:t>
            </a:r>
            <a:r>
              <a:rPr lang="en-US" sz="2000" dirty="0">
                <a:solidFill>
                  <a:srgbClr val="00B050"/>
                </a:solidFill>
              </a:rPr>
              <a:t>a mob harassed British soldiers who then fired their muskets pointblank into the crowd, killing three instantly,</a:t>
            </a:r>
            <a:r>
              <a:rPr lang="en-US" sz="2000" dirty="0"/>
              <a:t> wounding two others and injuring six.</a:t>
            </a:r>
          </a:p>
        </p:txBody>
      </p:sp>
      <p:sp>
        <p:nvSpPr>
          <p:cNvPr id="12" name="Rounded Rectangle 11">
            <a:hlinkClick r:id="rId3" action="ppaction://hlinksldjump"/>
          </p:cNvPr>
          <p:cNvSpPr/>
          <p:nvPr/>
        </p:nvSpPr>
        <p:spPr>
          <a:xfrm>
            <a:off x="1981200" y="5486400"/>
            <a:ext cx="1447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057400" y="5638801"/>
            <a:ext cx="1295400" cy="646331"/>
          </a:xfrm>
          <a:prstGeom prst="rect">
            <a:avLst/>
          </a:prstGeom>
          <a:noFill/>
        </p:spPr>
        <p:txBody>
          <a:bodyPr wrap="square" rtlCol="0">
            <a:spAutoFit/>
          </a:bodyPr>
          <a:lstStyle/>
          <a:p>
            <a:pPr algn="ctr"/>
            <a:r>
              <a:rPr lang="en-US" dirty="0">
                <a:hlinkClick r:id="rId3" action="ppaction://hlinksldjump"/>
              </a:rPr>
              <a:t>Colonist</a:t>
            </a:r>
          </a:p>
          <a:p>
            <a:pPr algn="ctr"/>
            <a:r>
              <a:rPr lang="en-US" dirty="0">
                <a:hlinkClick r:id="rId3" action="ppaction://hlinksldjump"/>
              </a:rPr>
              <a:t>Response</a:t>
            </a:r>
            <a:endParaRPr lang="en-US" dirty="0"/>
          </a:p>
        </p:txBody>
      </p:sp>
      <p:sp>
        <p:nvSpPr>
          <p:cNvPr id="14" name="Action Button: Home 13">
            <a:hlinkClick r:id="" action="ppaction://hlinkshowjump?jump=firstslide" highlightClick="1"/>
          </p:cNvPr>
          <p:cNvSpPr/>
          <p:nvPr/>
        </p:nvSpPr>
        <p:spPr>
          <a:xfrm>
            <a:off x="9677400" y="5715000"/>
            <a:ext cx="762000" cy="914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46530640"/>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1185528"/>
            <a:ext cx="8077200" cy="730250"/>
          </a:xfrm>
        </p:spPr>
        <p:txBody>
          <a:bodyPr>
            <a:noAutofit/>
          </a:bodyPr>
          <a:lstStyle/>
          <a:p>
            <a:pPr algn="ctr"/>
            <a:r>
              <a:rPr sz="4400" dirty="0">
                <a:solidFill>
                  <a:srgbClr val="00B050"/>
                </a:solidFill>
                <a:effectLst>
                  <a:outerShdw blurRad="38100" dist="38100" dir="2700000" algn="tl">
                    <a:srgbClr val="000000">
                      <a:alpha val="43137"/>
                    </a:srgbClr>
                  </a:outerShdw>
                </a:effectLst>
                <a:cs typeface="Arial" pitchFamily="34" charset="0"/>
              </a:rPr>
              <a:t>Boston Massacre</a:t>
            </a:r>
            <a:r>
              <a:rPr lang="en-US" sz="4400" dirty="0">
                <a:solidFill>
                  <a:srgbClr val="00B050"/>
                </a:solidFill>
                <a:effectLst>
                  <a:outerShdw blurRad="38100" dist="38100" dir="2700000" algn="tl">
                    <a:srgbClr val="000000">
                      <a:alpha val="43137"/>
                    </a:srgbClr>
                  </a:outerShdw>
                </a:effectLst>
                <a:cs typeface="Arial" pitchFamily="34" charset="0"/>
              </a:rPr>
              <a:t> RESPONSE</a:t>
            </a:r>
          </a:p>
        </p:txBody>
      </p:sp>
      <p:sp>
        <p:nvSpPr>
          <p:cNvPr id="2" name="Content Placeholder 1"/>
          <p:cNvSpPr>
            <a:spLocks noGrp="1"/>
          </p:cNvSpPr>
          <p:nvPr>
            <p:ph sz="half" idx="1"/>
          </p:nvPr>
        </p:nvSpPr>
        <p:spPr/>
        <p:txBody>
          <a:bodyPr>
            <a:normAutofit lnSpcReduction="10000"/>
          </a:bodyPr>
          <a:lstStyle/>
          <a:p>
            <a:r>
              <a:rPr lang="en-US" dirty="0" smtClean="0"/>
              <a:t>The Boston Massacre was, of course, not a “massacre,” in the classic sense. Colonialist </a:t>
            </a:r>
            <a:r>
              <a:rPr lang="en-US" dirty="0" smtClean="0">
                <a:solidFill>
                  <a:srgbClr val="00B050"/>
                </a:solidFill>
              </a:rPr>
              <a:t>responded through </a:t>
            </a:r>
            <a:r>
              <a:rPr lang="en-US" dirty="0" smtClean="0"/>
              <a:t>propaganda </a:t>
            </a:r>
            <a:r>
              <a:rPr lang="en-US" dirty="0" smtClean="0">
                <a:solidFill>
                  <a:srgbClr val="00B050"/>
                </a:solidFill>
              </a:rPr>
              <a:t>(newspapers) </a:t>
            </a:r>
            <a:r>
              <a:rPr lang="en-US" dirty="0" smtClean="0"/>
              <a:t>and immediately capitalized on this incident, </a:t>
            </a:r>
            <a:r>
              <a:rPr lang="en-US" dirty="0" smtClean="0">
                <a:solidFill>
                  <a:srgbClr val="00B050"/>
                </a:solidFill>
              </a:rPr>
              <a:t>using the incident to fan colonial passions of seeing the British unjustly governing the colonies</a:t>
            </a:r>
            <a:r>
              <a:rPr lang="en-US" dirty="0" smtClean="0"/>
              <a:t>. They used the incident to incite anti-British feelings. </a:t>
            </a:r>
            <a:endParaRPr lang="en-US" dirty="0"/>
          </a:p>
        </p:txBody>
      </p:sp>
    </p:spTree>
    <p:extLst>
      <p:ext uri="{BB962C8B-B14F-4D97-AF65-F5344CB8AC3E}">
        <p14:creationId xmlns:p14="http://schemas.microsoft.com/office/powerpoint/2010/main" val="557868397"/>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133600" y="457201"/>
            <a:ext cx="6629400" cy="1826363"/>
          </a:xfrm>
        </p:spPr>
        <p:txBody>
          <a:bodyPr/>
          <a:lstStyle/>
          <a:p>
            <a:r>
              <a:rPr lang="en-US" dirty="0" smtClean="0">
                <a:solidFill>
                  <a:srgbClr val="00B050"/>
                </a:solidFill>
              </a:rPr>
              <a:t>Boston Tea Party</a:t>
            </a:r>
            <a:endParaRPr lang="en-US" dirty="0">
              <a:solidFill>
                <a:srgbClr val="00B050"/>
              </a:solidFill>
            </a:endParaRPr>
          </a:p>
        </p:txBody>
      </p:sp>
      <p:sp>
        <p:nvSpPr>
          <p:cNvPr id="8" name="Text Placeholder 7"/>
          <p:cNvSpPr>
            <a:spLocks noGrp="1"/>
          </p:cNvSpPr>
          <p:nvPr>
            <p:ph type="body" idx="1"/>
          </p:nvPr>
        </p:nvSpPr>
        <p:spPr>
          <a:xfrm>
            <a:off x="2133600" y="1905000"/>
            <a:ext cx="6629400" cy="3400088"/>
          </a:xfrm>
        </p:spPr>
        <p:txBody>
          <a:bodyPr>
            <a:noAutofit/>
          </a:bodyPr>
          <a:lstStyle/>
          <a:p>
            <a:r>
              <a:rPr lang="en-US" sz="2800" dirty="0"/>
              <a:t>On the evening of December 16, 1773, </a:t>
            </a:r>
            <a:r>
              <a:rPr lang="en-US" sz="2800" dirty="0">
                <a:solidFill>
                  <a:srgbClr val="00B050"/>
                </a:solidFill>
              </a:rPr>
              <a:t>a group of men</a:t>
            </a:r>
            <a:r>
              <a:rPr lang="en-US" sz="2800" dirty="0"/>
              <a:t> </a:t>
            </a:r>
            <a:r>
              <a:rPr lang="en-US" sz="2800" dirty="0">
                <a:solidFill>
                  <a:srgbClr val="00B050"/>
                </a:solidFill>
              </a:rPr>
              <a:t>calling</a:t>
            </a:r>
            <a:r>
              <a:rPr lang="en-US" sz="2800" dirty="0"/>
              <a:t> </a:t>
            </a:r>
            <a:r>
              <a:rPr lang="en-US" sz="2800" dirty="0">
                <a:solidFill>
                  <a:srgbClr val="00B050"/>
                </a:solidFill>
              </a:rPr>
              <a:t>themselves</a:t>
            </a:r>
            <a:r>
              <a:rPr lang="en-US" sz="2800" dirty="0"/>
              <a:t> the </a:t>
            </a:r>
            <a:r>
              <a:rPr lang="en-US" sz="2800" dirty="0">
                <a:solidFill>
                  <a:srgbClr val="00B050"/>
                </a:solidFill>
              </a:rPr>
              <a:t>"Sons of Liberty" </a:t>
            </a:r>
            <a:r>
              <a:rPr lang="en-US" sz="2800" dirty="0"/>
              <a:t>went to the Boston Harbor. The men </a:t>
            </a:r>
            <a:r>
              <a:rPr lang="en-US" sz="2800" dirty="0">
                <a:solidFill>
                  <a:srgbClr val="00B050"/>
                </a:solidFill>
              </a:rPr>
              <a:t>were dressed as Mohawk Indians</a:t>
            </a:r>
            <a:r>
              <a:rPr lang="en-US" sz="2800" dirty="0"/>
              <a:t>. They boarded three British ships, the Beaver, the Eleanor and the Dartmouth, and </a:t>
            </a:r>
            <a:r>
              <a:rPr lang="en-US" sz="2800" dirty="0">
                <a:solidFill>
                  <a:srgbClr val="00B050"/>
                </a:solidFill>
              </a:rPr>
              <a:t>dumped forty-five tons of tea into the Boston Harbor.</a:t>
            </a:r>
          </a:p>
        </p:txBody>
      </p:sp>
      <p:sp>
        <p:nvSpPr>
          <p:cNvPr id="13" name="Rounded Rectangle 12">
            <a:hlinkClick r:id="rId2" action="ppaction://hlinksldjump"/>
          </p:cNvPr>
          <p:cNvSpPr/>
          <p:nvPr/>
        </p:nvSpPr>
        <p:spPr>
          <a:xfrm>
            <a:off x="2286000" y="5562600"/>
            <a:ext cx="1447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2362200" y="5715001"/>
            <a:ext cx="1295400" cy="646331"/>
          </a:xfrm>
          <a:prstGeom prst="rect">
            <a:avLst/>
          </a:prstGeom>
          <a:noFill/>
        </p:spPr>
        <p:txBody>
          <a:bodyPr wrap="square" rtlCol="0">
            <a:spAutoFit/>
          </a:bodyPr>
          <a:lstStyle/>
          <a:p>
            <a:pPr algn="ctr"/>
            <a:r>
              <a:rPr lang="en-US" dirty="0">
                <a:hlinkClick r:id="rId2" action="ppaction://hlinksldjump"/>
              </a:rPr>
              <a:t>Colonist</a:t>
            </a:r>
          </a:p>
          <a:p>
            <a:pPr algn="ctr"/>
            <a:r>
              <a:rPr lang="en-US" dirty="0">
                <a:hlinkClick r:id="rId2" action="ppaction://hlinksldjump"/>
              </a:rPr>
              <a:t>Response</a:t>
            </a:r>
            <a:endParaRPr lang="en-US" dirty="0"/>
          </a:p>
        </p:txBody>
      </p:sp>
    </p:spTree>
    <p:extLst>
      <p:ext uri="{BB962C8B-B14F-4D97-AF65-F5344CB8AC3E}">
        <p14:creationId xmlns:p14="http://schemas.microsoft.com/office/powerpoint/2010/main" val="1337644228"/>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b="1" dirty="0" smtClean="0">
                <a:solidFill>
                  <a:srgbClr val="00B050"/>
                </a:solidFill>
                <a:effectLst>
                  <a:outerShdw blurRad="38100" dist="38100" dir="2700000" algn="tl">
                    <a:srgbClr val="000000">
                      <a:alpha val="43137"/>
                    </a:srgbClr>
                  </a:outerShdw>
                </a:effectLst>
              </a:rPr>
              <a:t>What caused the </a:t>
            </a:r>
            <a:r>
              <a:rPr b="1" dirty="0" smtClean="0">
                <a:solidFill>
                  <a:srgbClr val="00B050"/>
                </a:solidFill>
                <a:effectLst>
                  <a:outerShdw blurRad="38100" dist="38100" dir="2700000" algn="tl">
                    <a:srgbClr val="000000">
                      <a:alpha val="43137"/>
                    </a:srgbClr>
                  </a:outerShdw>
                </a:effectLst>
              </a:rPr>
              <a:t>Boston Tea Party</a:t>
            </a:r>
            <a:r>
              <a:rPr lang="en-US" b="1" dirty="0" smtClean="0">
                <a:solidFill>
                  <a:srgbClr val="00B050"/>
                </a:solidFill>
                <a:effectLst>
                  <a:outerShdw blurRad="38100" dist="38100" dir="2700000" algn="tl">
                    <a:srgbClr val="000000">
                      <a:alpha val="43137"/>
                    </a:srgbClr>
                  </a:outerShdw>
                </a:effectLst>
              </a:rPr>
              <a:t>  to happen?</a:t>
            </a:r>
            <a:endParaRPr lang="en-US" b="1" dirty="0">
              <a:solidFill>
                <a:srgbClr val="00B050"/>
              </a:solidFill>
              <a:effectLst>
                <a:outerShdw blurRad="38100" dist="38100" dir="2700000" algn="tl">
                  <a:srgbClr val="000000">
                    <a:alpha val="43137"/>
                  </a:srgbClr>
                </a:outerShdw>
              </a:effectLst>
            </a:endParaRPr>
          </a:p>
        </p:txBody>
      </p:sp>
      <p:sp>
        <p:nvSpPr>
          <p:cNvPr id="9" name="Content Placeholder 8"/>
          <p:cNvSpPr>
            <a:spLocks noGrp="1"/>
          </p:cNvSpPr>
          <p:nvPr>
            <p:ph sz="half" idx="2"/>
          </p:nvPr>
        </p:nvSpPr>
        <p:spPr>
          <a:xfrm>
            <a:off x="5562600" y="1600200"/>
            <a:ext cx="3886200" cy="5029200"/>
          </a:xfrm>
        </p:spPr>
        <p:txBody>
          <a:bodyPr>
            <a:normAutofit/>
          </a:bodyPr>
          <a:lstStyle/>
          <a:p>
            <a:r>
              <a:rPr lang="en-US" dirty="0" smtClean="0"/>
              <a:t>The Boston Tea Party was </a:t>
            </a:r>
            <a:r>
              <a:rPr lang="en-US" dirty="0" smtClean="0">
                <a:solidFill>
                  <a:srgbClr val="00B050"/>
                </a:solidFill>
              </a:rPr>
              <a:t>a direct response from the Tea Act (1773)</a:t>
            </a:r>
          </a:p>
          <a:p>
            <a:r>
              <a:rPr lang="en-US" dirty="0" smtClean="0">
                <a:solidFill>
                  <a:srgbClr val="00B050"/>
                </a:solidFill>
              </a:rPr>
              <a:t>The Act did NOT increase the tax on tea, it created a </a:t>
            </a:r>
            <a:r>
              <a:rPr lang="en-US" b="1" dirty="0" smtClean="0">
                <a:solidFill>
                  <a:srgbClr val="00B050"/>
                </a:solidFill>
              </a:rPr>
              <a:t>monopoly</a:t>
            </a:r>
            <a:r>
              <a:rPr lang="en-US" dirty="0" smtClean="0">
                <a:solidFill>
                  <a:srgbClr val="00B050"/>
                </a:solidFill>
              </a:rPr>
              <a:t> on tea</a:t>
            </a:r>
          </a:p>
          <a:p>
            <a:r>
              <a:rPr lang="en-US" dirty="0" smtClean="0">
                <a:solidFill>
                  <a:srgbClr val="00B050"/>
                </a:solidFill>
              </a:rPr>
              <a:t>Colonists could only buy tea from England</a:t>
            </a:r>
            <a:endParaRPr lang="en-US" dirty="0">
              <a:solidFill>
                <a:srgbClr val="00B050"/>
              </a:solidFill>
            </a:endParaRPr>
          </a:p>
        </p:txBody>
      </p:sp>
      <p:pic>
        <p:nvPicPr>
          <p:cNvPr id="6" name="Picture 5" descr="bostonteaparty.jpg"/>
          <p:cNvPicPr>
            <a:picLocks noChangeAspect="1"/>
          </p:cNvPicPr>
          <p:nvPr/>
        </p:nvPicPr>
        <p:blipFill>
          <a:blip r:embed="rId2" cstate="print"/>
          <a:stretch>
            <a:fillRect/>
          </a:stretch>
        </p:blipFill>
        <p:spPr>
          <a:xfrm>
            <a:off x="1905000" y="2057400"/>
            <a:ext cx="3810000" cy="2298700"/>
          </a:xfrm>
          <a:prstGeom prst="rect">
            <a:avLst/>
          </a:prstGeom>
        </p:spPr>
      </p:pic>
    </p:spTree>
    <p:extLst>
      <p:ext uri="{BB962C8B-B14F-4D97-AF65-F5344CB8AC3E}">
        <p14:creationId xmlns:p14="http://schemas.microsoft.com/office/powerpoint/2010/main" val="131005684"/>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2" action="ppaction://hlinksldjump"/>
          </p:cNvPr>
          <p:cNvSpPr/>
          <p:nvPr/>
        </p:nvSpPr>
        <p:spPr>
          <a:xfrm>
            <a:off x="1828800" y="228600"/>
            <a:ext cx="1981200" cy="990600"/>
          </a:xfrm>
          <a:prstGeom prst="ellipse">
            <a:avLst/>
          </a:prstGeom>
          <a:solidFill>
            <a:schemeClr val="bg1">
              <a:lumMod val="65000"/>
              <a:lumOff val="35000"/>
            </a:schemeClr>
          </a:solidFill>
          <a:ln w="15875"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0B0F0"/>
                </a:solidFill>
                <a:effectLst>
                  <a:outerShdw blurRad="38100" dist="38100" dir="2700000" algn="tl">
                    <a:srgbClr val="000000">
                      <a:alpha val="43137"/>
                    </a:srgbClr>
                  </a:outerShdw>
                </a:effectLst>
                <a:latin typeface="Arial" pitchFamily="34" charset="0"/>
                <a:cs typeface="Arial" pitchFamily="34" charset="0"/>
              </a:rPr>
              <a:t>Proclamation of 1763</a:t>
            </a:r>
          </a:p>
        </p:txBody>
      </p:sp>
      <p:sp>
        <p:nvSpPr>
          <p:cNvPr id="5" name="Oval 4">
            <a:hlinkClick r:id="rId3" action="ppaction://hlinksldjump"/>
          </p:cNvPr>
          <p:cNvSpPr/>
          <p:nvPr/>
        </p:nvSpPr>
        <p:spPr>
          <a:xfrm>
            <a:off x="1752600" y="2895600"/>
            <a:ext cx="1981200" cy="9144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rgbClr val="00B0F0"/>
                </a:solidFill>
                <a:effectLst>
                  <a:outerShdw blurRad="38100" dist="38100" dir="2700000" algn="tl">
                    <a:srgbClr val="000000">
                      <a:alpha val="43137"/>
                    </a:srgbClr>
                  </a:outerShdw>
                </a:effectLst>
                <a:latin typeface="Arial" pitchFamily="34" charset="0"/>
                <a:cs typeface="Arial" pitchFamily="34" charset="0"/>
              </a:rPr>
              <a:t>Townshend Act</a:t>
            </a:r>
          </a:p>
        </p:txBody>
      </p:sp>
      <p:sp>
        <p:nvSpPr>
          <p:cNvPr id="6" name="Oval 5">
            <a:hlinkClick r:id="rId4" action="ppaction://hlinksldjump"/>
          </p:cNvPr>
          <p:cNvSpPr/>
          <p:nvPr/>
        </p:nvSpPr>
        <p:spPr>
          <a:xfrm>
            <a:off x="1752600" y="2057400"/>
            <a:ext cx="19812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r>
              <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rPr>
              <a:t>Stamp Act</a:t>
            </a:r>
          </a:p>
        </p:txBody>
      </p:sp>
      <p:sp>
        <p:nvSpPr>
          <p:cNvPr id="7" name="Oval 6">
            <a:hlinkClick r:id="rId5" action="ppaction://hlinksldjump"/>
          </p:cNvPr>
          <p:cNvSpPr/>
          <p:nvPr/>
        </p:nvSpPr>
        <p:spPr>
          <a:xfrm>
            <a:off x="1752600" y="3810000"/>
            <a:ext cx="20574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B0F0"/>
                </a:solidFill>
                <a:effectLst>
                  <a:outerShdw blurRad="38100" dist="38100" dir="2700000" algn="tl">
                    <a:srgbClr val="000000">
                      <a:alpha val="43137"/>
                    </a:srgbClr>
                  </a:outerShdw>
                </a:effectLst>
                <a:latin typeface="Arial" pitchFamily="34" charset="0"/>
                <a:cs typeface="Arial" pitchFamily="34" charset="0"/>
              </a:rPr>
              <a:t>Boston Massacre</a:t>
            </a:r>
          </a:p>
        </p:txBody>
      </p:sp>
      <p:sp>
        <p:nvSpPr>
          <p:cNvPr id="8" name="Oval 7">
            <a:hlinkClick r:id="rId6" action="ppaction://hlinksldjump"/>
          </p:cNvPr>
          <p:cNvSpPr/>
          <p:nvPr/>
        </p:nvSpPr>
        <p:spPr>
          <a:xfrm>
            <a:off x="1752600" y="4648200"/>
            <a:ext cx="20574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rPr>
              <a:t>Boston Tea Party</a:t>
            </a:r>
          </a:p>
        </p:txBody>
      </p:sp>
      <p:sp>
        <p:nvSpPr>
          <p:cNvPr id="10" name="Oval 9">
            <a:hlinkClick r:id="rId7" action="ppaction://hlinksldjump"/>
          </p:cNvPr>
          <p:cNvSpPr/>
          <p:nvPr/>
        </p:nvSpPr>
        <p:spPr>
          <a:xfrm>
            <a:off x="1676400" y="5486400"/>
            <a:ext cx="20574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rPr>
              <a:t>Intolerable Acts</a:t>
            </a:r>
          </a:p>
        </p:txBody>
      </p:sp>
      <p:pic>
        <p:nvPicPr>
          <p:cNvPr id="18" name="Picture 2" descr="C:\Documents and Settings\cpeek01\Local Settings\Temporary Internet Files\Content.IE5\S7QEMH4G\MCj01494260000[1].wmf"/>
          <p:cNvPicPr>
            <a:picLocks noChangeAspect="1" noChangeArrowheads="1"/>
          </p:cNvPicPr>
          <p:nvPr/>
        </p:nvPicPr>
        <p:blipFill>
          <a:blip r:embed="rId8" cstate="print"/>
          <a:srcRect/>
          <a:stretch>
            <a:fillRect/>
          </a:stretch>
        </p:blipFill>
        <p:spPr bwMode="auto">
          <a:xfrm>
            <a:off x="1752601" y="5791200"/>
            <a:ext cx="293965" cy="447392"/>
          </a:xfrm>
          <a:prstGeom prst="rect">
            <a:avLst/>
          </a:prstGeom>
          <a:noFill/>
        </p:spPr>
      </p:pic>
      <p:pic>
        <p:nvPicPr>
          <p:cNvPr id="26" name="Picture 2" descr="C:\Documents and Settings\cpeek01\Local Settings\Temporary Internet Files\Content.IE5\S7QEMH4G\MCj01494260000[1].wmf"/>
          <p:cNvPicPr>
            <a:picLocks noChangeAspect="1" noChangeArrowheads="1"/>
          </p:cNvPicPr>
          <p:nvPr/>
        </p:nvPicPr>
        <p:blipFill>
          <a:blip r:embed="rId8" cstate="print"/>
          <a:srcRect/>
          <a:stretch>
            <a:fillRect/>
          </a:stretch>
        </p:blipFill>
        <p:spPr bwMode="auto">
          <a:xfrm>
            <a:off x="1905001" y="3962400"/>
            <a:ext cx="293965" cy="447392"/>
          </a:xfrm>
          <a:prstGeom prst="rect">
            <a:avLst/>
          </a:prstGeom>
          <a:noFill/>
        </p:spPr>
      </p:pic>
      <p:pic>
        <p:nvPicPr>
          <p:cNvPr id="29" name="Picture 2" descr="C:\Documents and Settings\cpeek01\Local Settings\Temporary Internet Files\Content.IE5\S7QEMH4G\MCj01494260000[1].wmf"/>
          <p:cNvPicPr>
            <a:picLocks noChangeAspect="1" noChangeArrowheads="1"/>
          </p:cNvPicPr>
          <p:nvPr/>
        </p:nvPicPr>
        <p:blipFill>
          <a:blip r:embed="rId8" cstate="print"/>
          <a:srcRect/>
          <a:stretch>
            <a:fillRect/>
          </a:stretch>
        </p:blipFill>
        <p:spPr bwMode="auto">
          <a:xfrm>
            <a:off x="3352801" y="838200"/>
            <a:ext cx="293965" cy="447392"/>
          </a:xfrm>
          <a:prstGeom prst="rect">
            <a:avLst/>
          </a:prstGeom>
          <a:noFill/>
        </p:spPr>
      </p:pic>
      <p:pic>
        <p:nvPicPr>
          <p:cNvPr id="58" name="Picture 57" descr="flag.jpg"/>
          <p:cNvPicPr>
            <a:picLocks noChangeAspect="1"/>
          </p:cNvPicPr>
          <p:nvPr/>
        </p:nvPicPr>
        <p:blipFill>
          <a:blip r:embed="rId9" cstate="print"/>
          <a:stretch>
            <a:fillRect/>
          </a:stretch>
        </p:blipFill>
        <p:spPr>
          <a:xfrm>
            <a:off x="3962400" y="914401"/>
            <a:ext cx="6324600" cy="4189781"/>
          </a:xfrm>
          <a:prstGeom prst="rect">
            <a:avLst/>
          </a:prstGeom>
        </p:spPr>
      </p:pic>
      <p:sp>
        <p:nvSpPr>
          <p:cNvPr id="59" name="Rectangle 58"/>
          <p:cNvSpPr/>
          <p:nvPr/>
        </p:nvSpPr>
        <p:spPr>
          <a:xfrm>
            <a:off x="6206474" y="2111276"/>
            <a:ext cx="4766327" cy="2308324"/>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4800" b="1" dirty="0">
                <a:ln w="18000">
                  <a:solidFill>
                    <a:schemeClr val="bg1"/>
                  </a:solidFill>
                  <a:prstDash val="solid"/>
                  <a:miter lim="800000"/>
                </a:ln>
                <a:noFill/>
                <a:effectLst>
                  <a:outerShdw blurRad="25500" dist="23000" dir="7020000" algn="tl">
                    <a:srgbClr val="000000">
                      <a:alpha val="50000"/>
                    </a:srgbClr>
                  </a:outerShdw>
                  <a:reflection blurRad="6350" stA="55000" endA="300" endPos="45500" dir="5400000" sy="-100000" algn="bl" rotWithShape="0"/>
                </a:effectLst>
              </a:rPr>
              <a:t>Causes for    American Revolution</a:t>
            </a:r>
          </a:p>
        </p:txBody>
      </p:sp>
      <p:sp>
        <p:nvSpPr>
          <p:cNvPr id="15" name="Oval 14">
            <a:hlinkClick r:id="rId10" action="ppaction://hlinksldjump"/>
          </p:cNvPr>
          <p:cNvSpPr/>
          <p:nvPr/>
        </p:nvSpPr>
        <p:spPr>
          <a:xfrm>
            <a:off x="1828800" y="1219200"/>
            <a:ext cx="18288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rPr>
              <a:t>Sugar Act</a:t>
            </a:r>
          </a:p>
        </p:txBody>
      </p:sp>
      <p:pic>
        <p:nvPicPr>
          <p:cNvPr id="16" name="Picture 2" descr="C:\Documents and Settings\cpeek01\Local Settings\Temporary Internet Files\Content.IE5\S7QEMH4G\MCj01494260000[1].wmf"/>
          <p:cNvPicPr>
            <a:picLocks noChangeAspect="1" noChangeArrowheads="1"/>
          </p:cNvPicPr>
          <p:nvPr/>
        </p:nvPicPr>
        <p:blipFill>
          <a:blip r:embed="rId8" cstate="print"/>
          <a:srcRect/>
          <a:stretch>
            <a:fillRect/>
          </a:stretch>
        </p:blipFill>
        <p:spPr bwMode="auto">
          <a:xfrm>
            <a:off x="3200401" y="1828800"/>
            <a:ext cx="293965" cy="447392"/>
          </a:xfrm>
          <a:prstGeom prst="rect">
            <a:avLst/>
          </a:prstGeom>
          <a:noFill/>
        </p:spPr>
      </p:pic>
      <p:sp>
        <p:nvSpPr>
          <p:cNvPr id="17" name="5-Point Star 16">
            <a:hlinkClick r:id="rId11" action="ppaction://hlinksldjump"/>
          </p:cNvPr>
          <p:cNvSpPr/>
          <p:nvPr/>
        </p:nvSpPr>
        <p:spPr>
          <a:xfrm>
            <a:off x="6019800" y="5638800"/>
            <a:ext cx="11430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6172200" y="5943600"/>
            <a:ext cx="838200" cy="369332"/>
          </a:xfrm>
          <a:prstGeom prst="rect">
            <a:avLst/>
          </a:prstGeom>
          <a:noFill/>
        </p:spPr>
        <p:txBody>
          <a:bodyPr wrap="square" rtlCol="0">
            <a:spAutoFit/>
          </a:bodyPr>
          <a:lstStyle/>
          <a:p>
            <a:pPr algn="ctr"/>
            <a:r>
              <a:rPr lang="en-US" dirty="0">
                <a:hlinkClick r:id="rId11" action="ppaction://hlinksldjump"/>
              </a:rPr>
              <a:t>Quiz</a:t>
            </a:r>
            <a:endParaRPr lang="en-US" dirty="0"/>
          </a:p>
        </p:txBody>
      </p:sp>
    </p:spTree>
    <p:extLst>
      <p:ext uri="{BB962C8B-B14F-4D97-AF65-F5344CB8AC3E}">
        <p14:creationId xmlns:p14="http://schemas.microsoft.com/office/powerpoint/2010/main" val="1034765859"/>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b="1" dirty="0" smtClean="0">
                <a:solidFill>
                  <a:srgbClr val="00B050"/>
                </a:solidFill>
                <a:effectLst>
                  <a:outerShdw blurRad="38100" dist="38100" dir="2700000" algn="tl">
                    <a:srgbClr val="000000">
                      <a:alpha val="43137"/>
                    </a:srgbClr>
                  </a:outerShdw>
                </a:effectLst>
                <a:cs typeface="Arial" pitchFamily="34" charset="0"/>
              </a:rPr>
              <a:t>Intolerable Acts</a:t>
            </a:r>
            <a:endParaRPr lang="en-US" b="1" dirty="0">
              <a:solidFill>
                <a:srgbClr val="00B050"/>
              </a:solidFill>
              <a:effectLst>
                <a:outerShdw blurRad="38100" dist="38100" dir="2700000" algn="tl">
                  <a:srgbClr val="000000">
                    <a:alpha val="43137"/>
                  </a:srgbClr>
                </a:outerShdw>
              </a:effectLst>
              <a:cs typeface="Arial" pitchFamily="34" charset="0"/>
            </a:endParaRPr>
          </a:p>
        </p:txBody>
      </p:sp>
      <p:sp>
        <p:nvSpPr>
          <p:cNvPr id="2" name="Content Placeholder 1"/>
          <p:cNvSpPr>
            <a:spLocks noGrp="1"/>
          </p:cNvSpPr>
          <p:nvPr>
            <p:ph idx="1"/>
          </p:nvPr>
        </p:nvSpPr>
        <p:spPr>
          <a:xfrm>
            <a:off x="1981200" y="1371601"/>
            <a:ext cx="7467600" cy="4525963"/>
          </a:xfrm>
        </p:spPr>
        <p:txBody>
          <a:bodyPr>
            <a:normAutofit/>
          </a:bodyPr>
          <a:lstStyle/>
          <a:p>
            <a:r>
              <a:rPr lang="en-US" dirty="0" smtClean="0"/>
              <a:t>The Intolerable Acts </a:t>
            </a:r>
            <a:r>
              <a:rPr lang="en-US" dirty="0" smtClean="0">
                <a:solidFill>
                  <a:srgbClr val="00B050"/>
                </a:solidFill>
              </a:rPr>
              <a:t>(or Coercive Acts)</a:t>
            </a:r>
            <a:r>
              <a:rPr lang="en-US" dirty="0" smtClean="0"/>
              <a:t> were </a:t>
            </a:r>
            <a:r>
              <a:rPr lang="en-US" dirty="0" smtClean="0">
                <a:solidFill>
                  <a:srgbClr val="00B050"/>
                </a:solidFill>
              </a:rPr>
              <a:t>a series of laws</a:t>
            </a:r>
            <a:r>
              <a:rPr lang="en-US" dirty="0" smtClean="0"/>
              <a:t> sponsored by British Prime Minister Lord North and </a:t>
            </a:r>
            <a:r>
              <a:rPr lang="en-US" dirty="0" smtClean="0">
                <a:solidFill>
                  <a:srgbClr val="00B050"/>
                </a:solidFill>
              </a:rPr>
              <a:t>passed in 1774 in response to the Boston Tea Party</a:t>
            </a:r>
            <a:r>
              <a:rPr lang="en-US" dirty="0" smtClean="0"/>
              <a:t>. The laws were these:</a:t>
            </a:r>
          </a:p>
          <a:p>
            <a:pPr lvl="1"/>
            <a:r>
              <a:rPr lang="en-US" dirty="0" smtClean="0">
                <a:solidFill>
                  <a:srgbClr val="00B050"/>
                </a:solidFill>
                <a:hlinkClick r:id="rId2" action="ppaction://hlinksldjump"/>
              </a:rPr>
              <a:t>Boston Port Act</a:t>
            </a:r>
            <a:endParaRPr lang="en-US" dirty="0" smtClean="0">
              <a:solidFill>
                <a:srgbClr val="00B050"/>
              </a:solidFill>
            </a:endParaRPr>
          </a:p>
          <a:p>
            <a:pPr lvl="1"/>
            <a:r>
              <a:rPr lang="en-US" dirty="0" smtClean="0">
                <a:solidFill>
                  <a:srgbClr val="00B050"/>
                </a:solidFill>
                <a:hlinkClick r:id="rId3" action="ppaction://hlinksldjump"/>
              </a:rPr>
              <a:t>Quartering Act</a:t>
            </a:r>
            <a:endParaRPr lang="en-US" dirty="0" smtClean="0">
              <a:solidFill>
                <a:srgbClr val="00B050"/>
              </a:solidFill>
            </a:endParaRPr>
          </a:p>
          <a:p>
            <a:pPr lvl="1"/>
            <a:r>
              <a:rPr lang="en-US" dirty="0" smtClean="0">
                <a:solidFill>
                  <a:srgbClr val="00B050"/>
                </a:solidFill>
                <a:hlinkClick r:id="rId4" action="ppaction://hlinksldjump"/>
              </a:rPr>
              <a:t>Quebec Act</a:t>
            </a:r>
            <a:endParaRPr lang="en-US" dirty="0" smtClean="0">
              <a:solidFill>
                <a:srgbClr val="00B050"/>
              </a:solidFill>
            </a:endParaRPr>
          </a:p>
          <a:p>
            <a:pPr lvl="1"/>
            <a:r>
              <a:rPr lang="en-US" dirty="0" smtClean="0">
                <a:solidFill>
                  <a:srgbClr val="00B050"/>
                </a:solidFill>
                <a:hlinkClick r:id="rId5" action="ppaction://hlinksldjump"/>
              </a:rPr>
              <a:t>Massachusetts Bay Regulating Act</a:t>
            </a:r>
            <a:endParaRPr lang="en-US" dirty="0" smtClean="0">
              <a:solidFill>
                <a:srgbClr val="00B050"/>
              </a:solidFill>
            </a:endParaRPr>
          </a:p>
          <a:p>
            <a:pPr lvl="1"/>
            <a:r>
              <a:rPr lang="en-US" dirty="0" smtClean="0">
                <a:solidFill>
                  <a:srgbClr val="00B050"/>
                </a:solidFill>
                <a:hlinkClick r:id="rId6" action="ppaction://hlinksldjump"/>
              </a:rPr>
              <a:t>Impartial Administration of Justice Act</a:t>
            </a:r>
            <a:endParaRPr lang="en-US" dirty="0">
              <a:solidFill>
                <a:srgbClr val="00B050"/>
              </a:solidFill>
            </a:endParaRPr>
          </a:p>
        </p:txBody>
      </p:sp>
      <p:sp>
        <p:nvSpPr>
          <p:cNvPr id="8" name="Rounded Rectangle 7">
            <a:hlinkClick r:id="rId7" action="ppaction://hlinksldjump"/>
          </p:cNvPr>
          <p:cNvSpPr/>
          <p:nvPr/>
        </p:nvSpPr>
        <p:spPr>
          <a:xfrm>
            <a:off x="8001000" y="5715000"/>
            <a:ext cx="1524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8081212" y="5856515"/>
            <a:ext cx="1363579" cy="646331"/>
          </a:xfrm>
          <a:prstGeom prst="rect">
            <a:avLst/>
          </a:prstGeom>
          <a:noFill/>
        </p:spPr>
        <p:txBody>
          <a:bodyPr wrap="square" rtlCol="0">
            <a:spAutoFit/>
          </a:bodyPr>
          <a:lstStyle/>
          <a:p>
            <a:pPr algn="ctr"/>
            <a:r>
              <a:rPr lang="en-US" dirty="0">
                <a:hlinkClick r:id="rId7" action="ppaction://hlinksldjump"/>
              </a:rPr>
              <a:t>Colonist</a:t>
            </a:r>
          </a:p>
          <a:p>
            <a:pPr algn="ctr"/>
            <a:r>
              <a:rPr lang="en-US" dirty="0">
                <a:hlinkClick r:id="rId7" action="ppaction://hlinksldjump"/>
              </a:rPr>
              <a:t>Response</a:t>
            </a:r>
            <a:endParaRPr lang="en-US" dirty="0"/>
          </a:p>
        </p:txBody>
      </p:sp>
    </p:spTree>
    <p:extLst>
      <p:ext uri="{BB962C8B-B14F-4D97-AF65-F5344CB8AC3E}">
        <p14:creationId xmlns:p14="http://schemas.microsoft.com/office/powerpoint/2010/main" val="3872227030"/>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b="1" dirty="0" smtClean="0">
                <a:solidFill>
                  <a:srgbClr val="00B050"/>
                </a:solidFill>
                <a:effectLst>
                  <a:outerShdw blurRad="38100" dist="38100" dir="2700000" algn="tl">
                    <a:srgbClr val="000000">
                      <a:alpha val="43137"/>
                    </a:srgbClr>
                  </a:outerShdw>
                </a:effectLst>
              </a:rPr>
              <a:t>1</a:t>
            </a:r>
            <a:r>
              <a:rPr lang="en-US" b="1" baseline="30000" dirty="0" smtClean="0">
                <a:solidFill>
                  <a:srgbClr val="00B050"/>
                </a:solidFill>
                <a:effectLst>
                  <a:outerShdw blurRad="38100" dist="38100" dir="2700000" algn="tl">
                    <a:srgbClr val="000000">
                      <a:alpha val="43137"/>
                    </a:srgbClr>
                  </a:outerShdw>
                </a:effectLst>
              </a:rPr>
              <a:t>st</a:t>
            </a:r>
            <a:r>
              <a:rPr lang="en-US" b="1" dirty="0" smtClean="0">
                <a:solidFill>
                  <a:srgbClr val="00B050"/>
                </a:solidFill>
                <a:effectLst>
                  <a:outerShdw blurRad="38100" dist="38100" dir="2700000" algn="tl">
                    <a:srgbClr val="000000">
                      <a:alpha val="43137"/>
                    </a:srgbClr>
                  </a:outerShdw>
                </a:effectLst>
              </a:rPr>
              <a:t> Intolerable Act:  </a:t>
            </a:r>
            <a:br>
              <a:rPr lang="en-US" b="1" dirty="0" smtClean="0">
                <a:solidFill>
                  <a:srgbClr val="00B050"/>
                </a:solidFill>
                <a:effectLst>
                  <a:outerShdw blurRad="38100" dist="38100" dir="2700000" algn="tl">
                    <a:srgbClr val="000000">
                      <a:alpha val="43137"/>
                    </a:srgbClr>
                  </a:outerShdw>
                </a:effectLst>
              </a:rPr>
            </a:br>
            <a:r>
              <a:rPr lang="en-US" b="1" dirty="0" smtClean="0">
                <a:solidFill>
                  <a:srgbClr val="00B050"/>
                </a:solidFill>
                <a:effectLst>
                  <a:outerShdw blurRad="38100" dist="38100" dir="2700000" algn="tl">
                    <a:srgbClr val="000000">
                      <a:alpha val="43137"/>
                    </a:srgbClr>
                  </a:outerShdw>
                </a:effectLst>
              </a:rPr>
              <a:t>Boston Port Act</a:t>
            </a:r>
            <a:endParaRPr lang="en-US" b="1" dirty="0">
              <a:solidFill>
                <a:srgbClr val="00B05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r>
              <a:rPr lang="en-US" dirty="0" smtClean="0">
                <a:solidFill>
                  <a:srgbClr val="00B050"/>
                </a:solidFill>
              </a:rPr>
              <a:t>Closed the port of Boston</a:t>
            </a:r>
            <a:r>
              <a:rPr lang="en-US" dirty="0" smtClean="0"/>
              <a:t> in 1774 </a:t>
            </a:r>
            <a:r>
              <a:rPr lang="en-US" dirty="0" smtClean="0">
                <a:solidFill>
                  <a:srgbClr val="00B050"/>
                </a:solidFill>
              </a:rPr>
              <a:t>until the price of the dumped tea was recovered</a:t>
            </a:r>
            <a:r>
              <a:rPr lang="en-US" dirty="0" smtClean="0"/>
              <a:t>, moved the capital of Massachusetts to Salem, and made Marblehead the official port of entry for the Massachusetts colony</a:t>
            </a:r>
            <a:endParaRPr lang="en-US" dirty="0"/>
          </a:p>
        </p:txBody>
      </p:sp>
      <p:grpSp>
        <p:nvGrpSpPr>
          <p:cNvPr id="6" name="Group 5"/>
          <p:cNvGrpSpPr/>
          <p:nvPr/>
        </p:nvGrpSpPr>
        <p:grpSpPr>
          <a:xfrm>
            <a:off x="1981200" y="5334000"/>
            <a:ext cx="1752600" cy="1295400"/>
            <a:chOff x="457200" y="5334000"/>
            <a:chExt cx="1752600" cy="1295400"/>
          </a:xfrm>
        </p:grpSpPr>
        <p:sp>
          <p:nvSpPr>
            <p:cNvPr id="4" name="Left Arrow 3"/>
            <p:cNvSpPr/>
            <p:nvPr/>
          </p:nvSpPr>
          <p:spPr>
            <a:xfrm>
              <a:off x="4572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hlinkClick r:id="rId2" action="ppaction://hlinksldjump"/>
            </p:cNvPr>
            <p:cNvSpPr txBox="1"/>
            <p:nvPr/>
          </p:nvSpPr>
          <p:spPr>
            <a:xfrm>
              <a:off x="838200" y="5638800"/>
              <a:ext cx="1371600" cy="646331"/>
            </a:xfrm>
            <a:prstGeom prst="rect">
              <a:avLst/>
            </a:prstGeom>
            <a:noFill/>
          </p:spPr>
          <p:txBody>
            <a:bodyPr wrap="square" rtlCol="0">
              <a:spAutoFit/>
            </a:bodyPr>
            <a:lstStyle/>
            <a:p>
              <a:pPr algn="ctr"/>
              <a:r>
                <a:rPr lang="en-US" dirty="0"/>
                <a:t>Intolerable Acts</a:t>
              </a:r>
            </a:p>
          </p:txBody>
        </p:sp>
      </p:grpSp>
    </p:spTree>
    <p:extLst>
      <p:ext uri="{BB962C8B-B14F-4D97-AF65-F5344CB8AC3E}">
        <p14:creationId xmlns:p14="http://schemas.microsoft.com/office/powerpoint/2010/main" val="408925645"/>
      </p:ext>
    </p:ext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solidFill>
                  <a:srgbClr val="00B050"/>
                </a:solidFill>
                <a:effectLst>
                  <a:outerShdw blurRad="38100" dist="38100" dir="2700000" algn="tl">
                    <a:srgbClr val="000000">
                      <a:alpha val="43137"/>
                    </a:srgbClr>
                  </a:outerShdw>
                </a:effectLst>
              </a:rPr>
              <a:t>Quartering Act</a:t>
            </a:r>
            <a:endParaRPr lang="en-US" b="1" dirty="0">
              <a:solidFill>
                <a:srgbClr val="00B05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r>
              <a:rPr lang="en-US" dirty="0" smtClean="0">
                <a:solidFill>
                  <a:srgbClr val="00B050"/>
                </a:solidFill>
              </a:rPr>
              <a:t>Allowed royal troops to stay in the homes of any colonist or empty buildings</a:t>
            </a:r>
            <a:r>
              <a:rPr lang="en-US" dirty="0" smtClean="0"/>
              <a:t> if barracks were not available</a:t>
            </a:r>
            <a:endParaRPr lang="en-US" dirty="0"/>
          </a:p>
        </p:txBody>
      </p:sp>
      <p:sp>
        <p:nvSpPr>
          <p:cNvPr id="5" name="Left Arrow 4">
            <a:hlinkClick r:id="rId2" action="ppaction://hlinksldjump"/>
          </p:cNvPr>
          <p:cNvSpPr/>
          <p:nvPr/>
        </p:nvSpPr>
        <p:spPr>
          <a:xfrm>
            <a:off x="19050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hlinkClick r:id="rId2" action="ppaction://hlinksldjump"/>
          </p:cNvPr>
          <p:cNvSpPr txBox="1"/>
          <p:nvPr/>
        </p:nvSpPr>
        <p:spPr>
          <a:xfrm>
            <a:off x="2286000" y="5638801"/>
            <a:ext cx="1371600" cy="646331"/>
          </a:xfrm>
          <a:prstGeom prst="rect">
            <a:avLst/>
          </a:prstGeom>
          <a:noFill/>
        </p:spPr>
        <p:txBody>
          <a:bodyPr wrap="square" rtlCol="0">
            <a:spAutoFit/>
          </a:bodyPr>
          <a:lstStyle/>
          <a:p>
            <a:pPr algn="ctr"/>
            <a:r>
              <a:rPr lang="en-US" dirty="0"/>
              <a:t>Intolerable Acts</a:t>
            </a:r>
          </a:p>
        </p:txBody>
      </p:sp>
    </p:spTree>
    <p:extLst>
      <p:ext uri="{BB962C8B-B14F-4D97-AF65-F5344CB8AC3E}">
        <p14:creationId xmlns:p14="http://schemas.microsoft.com/office/powerpoint/2010/main" val="1191603791"/>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solidFill>
                  <a:srgbClr val="00B050"/>
                </a:solidFill>
                <a:effectLst>
                  <a:outerShdw blurRad="38100" dist="38100" dir="2700000" algn="tl">
                    <a:srgbClr val="000000">
                      <a:alpha val="43137"/>
                    </a:srgbClr>
                  </a:outerShdw>
                </a:effectLst>
              </a:rPr>
              <a:t>Quebec Act</a:t>
            </a:r>
            <a:endParaRPr lang="en-US" b="1" dirty="0">
              <a:solidFill>
                <a:srgbClr val="00B05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r>
              <a:rPr lang="en-US" dirty="0" smtClean="0">
                <a:solidFill>
                  <a:srgbClr val="00B050"/>
                </a:solidFill>
              </a:rPr>
              <a:t>Granted civil government and religious freedom to Catholics living in Quebec</a:t>
            </a:r>
            <a:endParaRPr lang="en-US" dirty="0">
              <a:solidFill>
                <a:srgbClr val="00B050"/>
              </a:solidFill>
            </a:endParaRPr>
          </a:p>
        </p:txBody>
      </p:sp>
      <p:sp>
        <p:nvSpPr>
          <p:cNvPr id="5" name="Left Arrow 4">
            <a:hlinkClick r:id="rId2" action="ppaction://hlinksldjump"/>
          </p:cNvPr>
          <p:cNvSpPr/>
          <p:nvPr/>
        </p:nvSpPr>
        <p:spPr>
          <a:xfrm>
            <a:off x="19812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p:cNvPr>
          <p:cNvSpPr txBox="1"/>
          <p:nvPr/>
        </p:nvSpPr>
        <p:spPr>
          <a:xfrm>
            <a:off x="2362200" y="5638801"/>
            <a:ext cx="1371600" cy="646331"/>
          </a:xfrm>
          <a:prstGeom prst="rect">
            <a:avLst/>
          </a:prstGeom>
          <a:noFill/>
        </p:spPr>
        <p:txBody>
          <a:bodyPr wrap="square" rtlCol="0">
            <a:spAutoFit/>
          </a:bodyPr>
          <a:lstStyle/>
          <a:p>
            <a:pPr algn="ctr"/>
            <a:r>
              <a:rPr lang="en-US" dirty="0"/>
              <a:t>Intolerable Acts</a:t>
            </a:r>
          </a:p>
        </p:txBody>
      </p:sp>
    </p:spTree>
    <p:extLst>
      <p:ext uri="{BB962C8B-B14F-4D97-AF65-F5344CB8AC3E}">
        <p14:creationId xmlns:p14="http://schemas.microsoft.com/office/powerpoint/2010/main" val="3582870771"/>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b="1" dirty="0" smtClean="0">
                <a:solidFill>
                  <a:srgbClr val="00B050"/>
                </a:solidFill>
                <a:effectLst>
                  <a:outerShdw blurRad="38100" dist="38100" dir="2700000" algn="tl">
                    <a:srgbClr val="000000">
                      <a:alpha val="43137"/>
                    </a:srgbClr>
                  </a:outerShdw>
                </a:effectLst>
              </a:rPr>
              <a:t>Massachusetts Regulating Act</a:t>
            </a:r>
            <a:endParaRPr lang="en-US" b="1" dirty="0">
              <a:solidFill>
                <a:srgbClr val="00B05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r>
              <a:rPr lang="en-US" dirty="0" smtClean="0"/>
              <a:t>Made </a:t>
            </a:r>
            <a:r>
              <a:rPr lang="en-US" dirty="0" smtClean="0">
                <a:solidFill>
                  <a:srgbClr val="00B050"/>
                </a:solidFill>
              </a:rPr>
              <a:t>all law officers subject to appointment by the royal governor and banned all town meetings</a:t>
            </a:r>
            <a:r>
              <a:rPr lang="en-US" dirty="0" smtClean="0"/>
              <a:t> that didn't have approval of the royal governor</a:t>
            </a:r>
            <a:endParaRPr lang="en-US" dirty="0"/>
          </a:p>
        </p:txBody>
      </p:sp>
      <p:sp>
        <p:nvSpPr>
          <p:cNvPr id="5" name="Left Arrow 4">
            <a:hlinkClick r:id="rId2" action="ppaction://hlinksldjump"/>
          </p:cNvPr>
          <p:cNvSpPr/>
          <p:nvPr/>
        </p:nvSpPr>
        <p:spPr>
          <a:xfrm>
            <a:off x="19812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p:cNvPr>
          <p:cNvSpPr txBox="1"/>
          <p:nvPr/>
        </p:nvSpPr>
        <p:spPr>
          <a:xfrm>
            <a:off x="2362200" y="5638801"/>
            <a:ext cx="1371600" cy="646331"/>
          </a:xfrm>
          <a:prstGeom prst="rect">
            <a:avLst/>
          </a:prstGeom>
          <a:noFill/>
        </p:spPr>
        <p:txBody>
          <a:bodyPr wrap="square" rtlCol="0">
            <a:spAutoFit/>
          </a:bodyPr>
          <a:lstStyle/>
          <a:p>
            <a:pPr algn="ctr"/>
            <a:r>
              <a:rPr lang="en-US" dirty="0"/>
              <a:t>Intolerable Acts</a:t>
            </a:r>
          </a:p>
        </p:txBody>
      </p:sp>
    </p:spTree>
    <p:extLst>
      <p:ext uri="{BB962C8B-B14F-4D97-AF65-F5344CB8AC3E}">
        <p14:creationId xmlns:p14="http://schemas.microsoft.com/office/powerpoint/2010/main" val="647937786"/>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22376" lvl="1" indent="-274320" algn="ctr" rtl="0">
              <a:spcBef>
                <a:spcPct val="20000"/>
              </a:spcBef>
            </a:pPr>
            <a:r>
              <a:rPr lang="en-US" sz="2600" b="1" kern="1200" dirty="0">
                <a:solidFill>
                  <a:srgbClr val="00B0F0"/>
                </a:solidFill>
                <a:effectLst>
                  <a:outerShdw blurRad="38100" dist="38100" dir="2700000" algn="tl">
                    <a:srgbClr val="000000">
                      <a:alpha val="43137"/>
                    </a:srgbClr>
                  </a:outerShdw>
                </a:effectLst>
                <a:latin typeface="Arial"/>
                <a:ea typeface="+mn-ea"/>
                <a:cs typeface="+mn-cs"/>
              </a:rPr>
              <a:t/>
            </a:r>
            <a:br>
              <a:rPr lang="en-US" sz="2600" b="1" kern="1200" dirty="0">
                <a:solidFill>
                  <a:srgbClr val="00B0F0"/>
                </a:solidFill>
                <a:effectLst>
                  <a:outerShdw blurRad="38100" dist="38100" dir="2700000" algn="tl">
                    <a:srgbClr val="000000">
                      <a:alpha val="43137"/>
                    </a:srgbClr>
                  </a:outerShdw>
                </a:effectLst>
                <a:latin typeface="Arial"/>
                <a:ea typeface="+mn-ea"/>
                <a:cs typeface="+mn-cs"/>
              </a:rPr>
            </a:br>
            <a:r>
              <a:rPr lang="en-US" sz="4100" b="1" dirty="0">
                <a:solidFill>
                  <a:srgbClr val="00B050"/>
                </a:solidFill>
                <a:effectLst>
                  <a:outerShdw blurRad="38100" dist="38100" dir="2700000" algn="tl">
                    <a:srgbClr val="000000">
                      <a:alpha val="43137"/>
                    </a:srgbClr>
                  </a:outerShdw>
                </a:effectLst>
                <a:latin typeface="+mj-lt"/>
              </a:rPr>
              <a:t>Impartial Administration of Justice Act</a:t>
            </a:r>
            <a:r>
              <a:rPr lang="en-US" b="1" dirty="0" smtClean="0">
                <a:solidFill>
                  <a:srgbClr val="00B0F0"/>
                </a:solidFill>
                <a:effectLst>
                  <a:outerShdw blurRad="38100" dist="38100" dir="2700000" algn="tl">
                    <a:srgbClr val="000000">
                      <a:alpha val="43137"/>
                    </a:srgbClr>
                  </a:outerShdw>
                </a:effectLst>
              </a:rPr>
              <a:t/>
            </a:r>
            <a:br>
              <a:rPr lang="en-US" b="1" dirty="0" smtClean="0">
                <a:solidFill>
                  <a:srgbClr val="00B0F0"/>
                </a:solidFill>
                <a:effectLst>
                  <a:outerShdw blurRad="38100" dist="38100" dir="2700000" algn="tl">
                    <a:srgbClr val="000000">
                      <a:alpha val="43137"/>
                    </a:srgbClr>
                  </a:outerShdw>
                </a:effectLst>
              </a:rPr>
            </a:br>
            <a:endParaRPr lang="en-US"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solidFill>
                  <a:srgbClr val="00B050"/>
                </a:solidFill>
              </a:rPr>
              <a:t>Allowed </a:t>
            </a:r>
            <a:r>
              <a:rPr lang="en-US" dirty="0" smtClean="0"/>
              <a:t>the </a:t>
            </a:r>
            <a:r>
              <a:rPr lang="en-US" dirty="0" smtClean="0">
                <a:solidFill>
                  <a:srgbClr val="00B050"/>
                </a:solidFill>
              </a:rPr>
              <a:t>royal governor </a:t>
            </a:r>
            <a:r>
              <a:rPr lang="en-US" dirty="0" smtClean="0"/>
              <a:t>of a colony </a:t>
            </a:r>
            <a:r>
              <a:rPr lang="en-US" dirty="0" smtClean="0">
                <a:solidFill>
                  <a:srgbClr val="00B050"/>
                </a:solidFill>
              </a:rPr>
              <a:t>to move trials to other colonies </a:t>
            </a:r>
            <a:r>
              <a:rPr lang="en-US" dirty="0" smtClean="0"/>
              <a:t>or even to England if he feared that juries in those colonies wouldn't judge a case fairly</a:t>
            </a:r>
            <a:endParaRPr lang="en-US" dirty="0"/>
          </a:p>
        </p:txBody>
      </p:sp>
      <p:sp>
        <p:nvSpPr>
          <p:cNvPr id="5" name="Left Arrow 4">
            <a:hlinkClick r:id="rId2" action="ppaction://hlinksldjump"/>
          </p:cNvPr>
          <p:cNvSpPr/>
          <p:nvPr/>
        </p:nvSpPr>
        <p:spPr>
          <a:xfrm>
            <a:off x="19812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p:cNvPr>
          <p:cNvSpPr txBox="1"/>
          <p:nvPr/>
        </p:nvSpPr>
        <p:spPr>
          <a:xfrm>
            <a:off x="2362200" y="5638801"/>
            <a:ext cx="1371600" cy="646331"/>
          </a:xfrm>
          <a:prstGeom prst="rect">
            <a:avLst/>
          </a:prstGeom>
          <a:noFill/>
        </p:spPr>
        <p:txBody>
          <a:bodyPr wrap="square" rtlCol="0">
            <a:spAutoFit/>
          </a:bodyPr>
          <a:lstStyle/>
          <a:p>
            <a:pPr algn="ctr"/>
            <a:r>
              <a:rPr lang="en-US" dirty="0"/>
              <a:t>Intolerable Acts</a:t>
            </a:r>
          </a:p>
        </p:txBody>
      </p:sp>
    </p:spTree>
    <p:extLst>
      <p:ext uri="{BB962C8B-B14F-4D97-AF65-F5344CB8AC3E}">
        <p14:creationId xmlns:p14="http://schemas.microsoft.com/office/powerpoint/2010/main" val="3974786111"/>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00B050"/>
                </a:solidFill>
                <a:effectLst>
                  <a:outerShdw blurRad="38100" dist="38100" dir="2700000" algn="tl">
                    <a:srgbClr val="000000">
                      <a:alpha val="43137"/>
                    </a:srgbClr>
                  </a:outerShdw>
                </a:effectLst>
              </a:rPr>
              <a:t>RESPONSE to the Intolerable Acts</a:t>
            </a:r>
            <a:endParaRPr lang="en-US"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smtClean="0"/>
              <a:t>These were by far </a:t>
            </a:r>
            <a:r>
              <a:rPr lang="en-US" dirty="0" smtClean="0">
                <a:solidFill>
                  <a:srgbClr val="00B050"/>
                </a:solidFill>
              </a:rPr>
              <a:t>the harshest of the acts passed</a:t>
            </a:r>
            <a:r>
              <a:rPr lang="en-US" dirty="0" smtClean="0"/>
              <a:t>. Those living in Boston and Massachusetts would lose money from the Boston Port Act, be forced to provide housing to soldiers through the Quartering Act, and be denied some of the same freedoms other colonists received through the Quebec Act. </a:t>
            </a:r>
          </a:p>
          <a:p>
            <a:r>
              <a:rPr lang="en-US" dirty="0" smtClean="0">
                <a:solidFill>
                  <a:srgbClr val="00B050"/>
                </a:solidFill>
              </a:rPr>
              <a:t>The colonists called for a convention </a:t>
            </a:r>
            <a:r>
              <a:rPr lang="en-US" smtClean="0">
                <a:solidFill>
                  <a:srgbClr val="00B050"/>
                </a:solidFill>
              </a:rPr>
              <a:t>in response…the FIRST CONTINETNAL CONGRESS</a:t>
            </a:r>
            <a:endParaRPr lang="en-US" dirty="0">
              <a:solidFill>
                <a:srgbClr val="00B050"/>
              </a:solidFill>
            </a:endParaRPr>
          </a:p>
        </p:txBody>
      </p:sp>
    </p:spTree>
    <p:extLst>
      <p:ext uri="{BB962C8B-B14F-4D97-AF65-F5344CB8AC3E}">
        <p14:creationId xmlns:p14="http://schemas.microsoft.com/office/powerpoint/2010/main" val="331316752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28600"/>
            <a:ext cx="6480048" cy="2301240"/>
          </a:xfrm>
        </p:spPr>
        <p:txBody>
          <a:bodyPr/>
          <a:lstStyle/>
          <a:p>
            <a:r>
              <a:rPr lang="en-US" dirty="0" smtClean="0"/>
              <a:t>Bell-work 9/22/14</a:t>
            </a:r>
            <a:endParaRPr lang="en-US" dirty="0"/>
          </a:p>
        </p:txBody>
      </p:sp>
      <p:sp>
        <p:nvSpPr>
          <p:cNvPr id="3" name="Subtitle 2"/>
          <p:cNvSpPr>
            <a:spLocks noGrp="1"/>
          </p:cNvSpPr>
          <p:nvPr>
            <p:ph type="subTitle" idx="1"/>
          </p:nvPr>
        </p:nvSpPr>
        <p:spPr>
          <a:xfrm>
            <a:off x="1981200" y="1524000"/>
            <a:ext cx="8001000" cy="3352800"/>
          </a:xfrm>
        </p:spPr>
        <p:txBody>
          <a:bodyPr>
            <a:normAutofit/>
          </a:bodyPr>
          <a:lstStyle/>
          <a:p>
            <a:r>
              <a:rPr lang="en-US" sz="3600" b="1" dirty="0">
                <a:sym typeface="Wingdings" pitchFamily="2" charset="2"/>
              </a:rPr>
              <a:t>Update Notebooks</a:t>
            </a:r>
          </a:p>
          <a:p>
            <a:r>
              <a:rPr lang="en-US" b="1" dirty="0">
                <a:sym typeface="Wingdings" pitchFamily="2" charset="2"/>
              </a:rPr>
              <a:t>EQ: How did British rule lead to conflict? </a:t>
            </a:r>
          </a:p>
          <a:p>
            <a:r>
              <a:rPr lang="en-US" b="1" dirty="0">
                <a:sym typeface="Wingdings" pitchFamily="2" charset="2"/>
              </a:rPr>
              <a:t>TSWBAT evaluate British policies and taxes</a:t>
            </a:r>
            <a:endParaRPr lang="en-US" b="1" dirty="0"/>
          </a:p>
        </p:txBody>
      </p:sp>
      <p:pic>
        <p:nvPicPr>
          <p:cNvPr id="1026" name="Picture 2" descr="http://natefuller.wikispaces.com/file/view/7_year_war.jpg/114126583/7_year_war.jpg"/>
          <p:cNvPicPr>
            <a:picLocks noChangeAspect="1" noChangeArrowheads="1"/>
          </p:cNvPicPr>
          <p:nvPr/>
        </p:nvPicPr>
        <p:blipFill>
          <a:blip r:embed="rId2" cstate="print"/>
          <a:srcRect/>
          <a:stretch>
            <a:fillRect/>
          </a:stretch>
        </p:blipFill>
        <p:spPr bwMode="auto">
          <a:xfrm>
            <a:off x="1981200" y="4953000"/>
            <a:ext cx="2286000" cy="1714500"/>
          </a:xfrm>
          <a:prstGeom prst="rect">
            <a:avLst/>
          </a:prstGeom>
          <a:noFill/>
        </p:spPr>
      </p:pic>
      <p:pic>
        <p:nvPicPr>
          <p:cNvPr id="1028" name="Picture 4" descr="http://bronxarena.org/mobile/courses/ushistory1/media/challenge1/1.10/revolutionary_war.jpeg"/>
          <p:cNvPicPr>
            <a:picLocks noChangeAspect="1" noChangeArrowheads="1"/>
          </p:cNvPicPr>
          <p:nvPr/>
        </p:nvPicPr>
        <p:blipFill>
          <a:blip r:embed="rId3" cstate="print"/>
          <a:srcRect/>
          <a:stretch>
            <a:fillRect/>
          </a:stretch>
        </p:blipFill>
        <p:spPr bwMode="auto">
          <a:xfrm>
            <a:off x="7086600" y="5029201"/>
            <a:ext cx="2590800" cy="1619869"/>
          </a:xfrm>
          <a:prstGeom prst="rect">
            <a:avLst/>
          </a:prstGeom>
          <a:noFill/>
        </p:spPr>
      </p:pic>
      <p:sp>
        <p:nvSpPr>
          <p:cNvPr id="6" name="Right Arrow 5"/>
          <p:cNvSpPr/>
          <p:nvPr/>
        </p:nvSpPr>
        <p:spPr>
          <a:xfrm>
            <a:off x="4495800" y="5181600"/>
            <a:ext cx="24384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is the connection?</a:t>
            </a:r>
          </a:p>
        </p:txBody>
      </p:sp>
    </p:spTree>
    <p:extLst>
      <p:ext uri="{BB962C8B-B14F-4D97-AF65-F5344CB8AC3E}">
        <p14:creationId xmlns:p14="http://schemas.microsoft.com/office/powerpoint/2010/main" val="730158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Bell-work 9/23/14</a:t>
            </a:r>
            <a:endParaRPr lang="en-US" dirty="0"/>
          </a:p>
        </p:txBody>
      </p:sp>
      <p:sp>
        <p:nvSpPr>
          <p:cNvPr id="3" name="Content Placeholder 2"/>
          <p:cNvSpPr>
            <a:spLocks noGrp="1"/>
          </p:cNvSpPr>
          <p:nvPr>
            <p:ph idx="1"/>
          </p:nvPr>
        </p:nvSpPr>
        <p:spPr>
          <a:xfrm>
            <a:off x="1981200" y="1417638"/>
            <a:ext cx="7848600" cy="5440362"/>
          </a:xfrm>
        </p:spPr>
        <p:txBody>
          <a:bodyPr>
            <a:normAutofit/>
          </a:bodyPr>
          <a:lstStyle/>
          <a:p>
            <a:r>
              <a:rPr lang="en-US" dirty="0" smtClean="0"/>
              <a:t>DOK Level </a:t>
            </a:r>
            <a:r>
              <a:rPr lang="en-US" sz="4000" dirty="0"/>
              <a:t>3</a:t>
            </a:r>
            <a:r>
              <a:rPr lang="en-US" dirty="0" smtClean="0"/>
              <a:t> (Draw conclusions/cite evidence)</a:t>
            </a:r>
          </a:p>
          <a:p>
            <a:endParaRPr lang="en-US" dirty="0"/>
          </a:p>
          <a:p>
            <a:r>
              <a:rPr lang="en-US" dirty="0" smtClean="0"/>
              <a:t>Conclude how and WHY(use evidence) British actions/taxes led to dissatisfaction in the American colonies</a:t>
            </a:r>
            <a:endParaRPr lang="en-US" dirty="0"/>
          </a:p>
          <a:p>
            <a:r>
              <a:rPr lang="en-US" dirty="0" smtClean="0"/>
              <a:t>EQ: How did British rule lead to conflict? </a:t>
            </a:r>
          </a:p>
          <a:p>
            <a:r>
              <a:rPr lang="en-US" dirty="0" smtClean="0"/>
              <a:t>TSWBAT evaluate British policies and taxes</a:t>
            </a:r>
          </a:p>
          <a:p>
            <a:r>
              <a:rPr lang="en-US" dirty="0" smtClean="0"/>
              <a:t>HW: Review Cornell notes, summarize content</a:t>
            </a:r>
            <a:endParaRPr lang="en-US" dirty="0"/>
          </a:p>
        </p:txBody>
      </p:sp>
      <p:sp>
        <p:nvSpPr>
          <p:cNvPr id="4" name="Down Arrow 3"/>
          <p:cNvSpPr/>
          <p:nvPr/>
        </p:nvSpPr>
        <p:spPr>
          <a:xfrm>
            <a:off x="4114800" y="2141538"/>
            <a:ext cx="838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9002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and Scales:</a:t>
            </a:r>
            <a:endParaRPr lang="en-US" dirty="0"/>
          </a:p>
        </p:txBody>
      </p:sp>
      <p:sp>
        <p:nvSpPr>
          <p:cNvPr id="3" name="Content Placeholder 2"/>
          <p:cNvSpPr>
            <a:spLocks noGrp="1"/>
          </p:cNvSpPr>
          <p:nvPr>
            <p:ph idx="1"/>
          </p:nvPr>
        </p:nvSpPr>
        <p:spPr/>
        <p:txBody>
          <a:bodyPr>
            <a:normAutofit/>
          </a:bodyPr>
          <a:lstStyle/>
          <a:p>
            <a:r>
              <a:rPr lang="en-US" dirty="0" smtClean="0"/>
              <a:t>The student will be able to evaluate British policies and taxes that led to anger and conflict including the Sugar, Stamp, and Townshend Acts as evidenced by completed Cornell notes and quiz with 80% accuracy</a:t>
            </a:r>
          </a:p>
          <a:p>
            <a:endParaRPr lang="en-US" dirty="0" smtClean="0"/>
          </a:p>
          <a:p>
            <a:r>
              <a:rPr lang="en-US" dirty="0" smtClean="0"/>
              <a:t>According to the objective above, what goal from the Unit Learning Goal are we tackling today? </a:t>
            </a:r>
          </a:p>
          <a:p>
            <a:r>
              <a:rPr lang="en-US" dirty="0" smtClean="0"/>
              <a:t>Yes, C</a:t>
            </a:r>
          </a:p>
          <a:p>
            <a:r>
              <a:rPr lang="en-US" dirty="0" smtClean="0"/>
              <a:t>How do you reach mastery? </a:t>
            </a:r>
          </a:p>
          <a:p>
            <a:r>
              <a:rPr lang="en-US" dirty="0" smtClean="0"/>
              <a:t>Update TOC to include page 22: Causes of the American Revolution</a:t>
            </a:r>
            <a:endParaRPr lang="en-US" dirty="0"/>
          </a:p>
        </p:txBody>
      </p:sp>
    </p:spTree>
    <p:extLst>
      <p:ext uri="{BB962C8B-B14F-4D97-AF65-F5344CB8AC3E}">
        <p14:creationId xmlns:p14="http://schemas.microsoft.com/office/powerpoint/2010/main" val="213653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2" action="ppaction://hlinksldjump"/>
          </p:cNvPr>
          <p:cNvSpPr/>
          <p:nvPr/>
        </p:nvSpPr>
        <p:spPr>
          <a:xfrm>
            <a:off x="1828800" y="228600"/>
            <a:ext cx="1981200" cy="990600"/>
          </a:xfrm>
          <a:prstGeom prst="ellipse">
            <a:avLst/>
          </a:prstGeom>
          <a:solidFill>
            <a:schemeClr val="bg1">
              <a:lumMod val="65000"/>
              <a:lumOff val="35000"/>
            </a:schemeClr>
          </a:solidFill>
          <a:ln w="15875"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00B0F0"/>
                </a:solidFill>
                <a:effectLst>
                  <a:outerShdw blurRad="38100" dist="38100" dir="2700000" algn="tl">
                    <a:srgbClr val="000000">
                      <a:alpha val="43137"/>
                    </a:srgbClr>
                  </a:outerShdw>
                </a:effectLst>
                <a:latin typeface="Arial" pitchFamily="34" charset="0"/>
                <a:cs typeface="Arial" pitchFamily="34" charset="0"/>
              </a:rPr>
              <a:t>Proclamation of 1763</a:t>
            </a:r>
          </a:p>
        </p:txBody>
      </p:sp>
      <p:sp>
        <p:nvSpPr>
          <p:cNvPr id="5" name="Oval 4">
            <a:hlinkClick r:id="rId3" action="ppaction://hlinksldjump"/>
          </p:cNvPr>
          <p:cNvSpPr/>
          <p:nvPr/>
        </p:nvSpPr>
        <p:spPr>
          <a:xfrm>
            <a:off x="1752600" y="2895600"/>
            <a:ext cx="1981200" cy="9144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rgbClr val="00B0F0"/>
                </a:solidFill>
                <a:effectLst>
                  <a:outerShdw blurRad="38100" dist="38100" dir="2700000" algn="tl">
                    <a:srgbClr val="000000">
                      <a:alpha val="43137"/>
                    </a:srgbClr>
                  </a:outerShdw>
                </a:effectLst>
                <a:latin typeface="Arial" pitchFamily="34" charset="0"/>
                <a:cs typeface="Arial" pitchFamily="34" charset="0"/>
              </a:rPr>
              <a:t>Townshend Act</a:t>
            </a:r>
          </a:p>
        </p:txBody>
      </p:sp>
      <p:sp>
        <p:nvSpPr>
          <p:cNvPr id="6" name="Oval 5">
            <a:hlinkClick r:id="rId4" action="ppaction://hlinksldjump"/>
          </p:cNvPr>
          <p:cNvSpPr/>
          <p:nvPr/>
        </p:nvSpPr>
        <p:spPr>
          <a:xfrm>
            <a:off x="1752600" y="2057400"/>
            <a:ext cx="19812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r>
              <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rPr>
              <a:t>Stamp Act</a:t>
            </a:r>
          </a:p>
        </p:txBody>
      </p:sp>
      <p:sp>
        <p:nvSpPr>
          <p:cNvPr id="7" name="Oval 6">
            <a:hlinkClick r:id="rId5" action="ppaction://hlinksldjump"/>
          </p:cNvPr>
          <p:cNvSpPr/>
          <p:nvPr/>
        </p:nvSpPr>
        <p:spPr>
          <a:xfrm>
            <a:off x="1752600" y="3810000"/>
            <a:ext cx="20574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B0F0"/>
                </a:solidFill>
                <a:effectLst>
                  <a:outerShdw blurRad="38100" dist="38100" dir="2700000" algn="tl">
                    <a:srgbClr val="000000">
                      <a:alpha val="43137"/>
                    </a:srgbClr>
                  </a:outerShdw>
                </a:effectLst>
                <a:latin typeface="Arial" pitchFamily="34" charset="0"/>
                <a:cs typeface="Arial" pitchFamily="34" charset="0"/>
              </a:rPr>
              <a:t>Boston Massacre</a:t>
            </a:r>
          </a:p>
        </p:txBody>
      </p:sp>
      <p:sp>
        <p:nvSpPr>
          <p:cNvPr id="8" name="Oval 7">
            <a:hlinkClick r:id="rId6" action="ppaction://hlinksldjump"/>
          </p:cNvPr>
          <p:cNvSpPr/>
          <p:nvPr/>
        </p:nvSpPr>
        <p:spPr>
          <a:xfrm>
            <a:off x="1752600" y="4648200"/>
            <a:ext cx="20574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rPr>
              <a:t>Boston Tea Party</a:t>
            </a:r>
          </a:p>
        </p:txBody>
      </p:sp>
      <p:sp>
        <p:nvSpPr>
          <p:cNvPr id="10" name="Oval 9">
            <a:hlinkClick r:id="rId7" action="ppaction://hlinksldjump"/>
          </p:cNvPr>
          <p:cNvSpPr/>
          <p:nvPr/>
        </p:nvSpPr>
        <p:spPr>
          <a:xfrm>
            <a:off x="1676400" y="5486400"/>
            <a:ext cx="20574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rPr>
              <a:t>Intolerable Acts</a:t>
            </a:r>
          </a:p>
        </p:txBody>
      </p:sp>
      <p:pic>
        <p:nvPicPr>
          <p:cNvPr id="18" name="Picture 2" descr="C:\Documents and Settings\cpeek01\Local Settings\Temporary Internet Files\Content.IE5\S7QEMH4G\MCj01494260000[1].wmf"/>
          <p:cNvPicPr>
            <a:picLocks noChangeAspect="1" noChangeArrowheads="1"/>
          </p:cNvPicPr>
          <p:nvPr/>
        </p:nvPicPr>
        <p:blipFill>
          <a:blip r:embed="rId8" cstate="print"/>
          <a:srcRect/>
          <a:stretch>
            <a:fillRect/>
          </a:stretch>
        </p:blipFill>
        <p:spPr bwMode="auto">
          <a:xfrm>
            <a:off x="1752601" y="5791200"/>
            <a:ext cx="293965" cy="447392"/>
          </a:xfrm>
          <a:prstGeom prst="rect">
            <a:avLst/>
          </a:prstGeom>
          <a:noFill/>
        </p:spPr>
      </p:pic>
      <p:pic>
        <p:nvPicPr>
          <p:cNvPr id="26" name="Picture 2" descr="C:\Documents and Settings\cpeek01\Local Settings\Temporary Internet Files\Content.IE5\S7QEMH4G\MCj01494260000[1].wmf"/>
          <p:cNvPicPr>
            <a:picLocks noChangeAspect="1" noChangeArrowheads="1"/>
          </p:cNvPicPr>
          <p:nvPr/>
        </p:nvPicPr>
        <p:blipFill>
          <a:blip r:embed="rId8" cstate="print"/>
          <a:srcRect/>
          <a:stretch>
            <a:fillRect/>
          </a:stretch>
        </p:blipFill>
        <p:spPr bwMode="auto">
          <a:xfrm>
            <a:off x="1905001" y="3962400"/>
            <a:ext cx="293965" cy="447392"/>
          </a:xfrm>
          <a:prstGeom prst="rect">
            <a:avLst/>
          </a:prstGeom>
          <a:noFill/>
        </p:spPr>
      </p:pic>
      <p:pic>
        <p:nvPicPr>
          <p:cNvPr id="29" name="Picture 2" descr="C:\Documents and Settings\cpeek01\Local Settings\Temporary Internet Files\Content.IE5\S7QEMH4G\MCj01494260000[1].wmf"/>
          <p:cNvPicPr>
            <a:picLocks noChangeAspect="1" noChangeArrowheads="1"/>
          </p:cNvPicPr>
          <p:nvPr/>
        </p:nvPicPr>
        <p:blipFill>
          <a:blip r:embed="rId8" cstate="print"/>
          <a:srcRect/>
          <a:stretch>
            <a:fillRect/>
          </a:stretch>
        </p:blipFill>
        <p:spPr bwMode="auto">
          <a:xfrm>
            <a:off x="3352801" y="838200"/>
            <a:ext cx="293965" cy="447392"/>
          </a:xfrm>
          <a:prstGeom prst="rect">
            <a:avLst/>
          </a:prstGeom>
          <a:noFill/>
        </p:spPr>
      </p:pic>
      <p:pic>
        <p:nvPicPr>
          <p:cNvPr id="58" name="Picture 57" descr="flag.jpg"/>
          <p:cNvPicPr>
            <a:picLocks noChangeAspect="1"/>
          </p:cNvPicPr>
          <p:nvPr/>
        </p:nvPicPr>
        <p:blipFill>
          <a:blip r:embed="rId9" cstate="print"/>
          <a:stretch>
            <a:fillRect/>
          </a:stretch>
        </p:blipFill>
        <p:spPr>
          <a:xfrm>
            <a:off x="3962400" y="914401"/>
            <a:ext cx="6324600" cy="4189781"/>
          </a:xfrm>
          <a:prstGeom prst="rect">
            <a:avLst/>
          </a:prstGeom>
        </p:spPr>
      </p:pic>
      <p:sp>
        <p:nvSpPr>
          <p:cNvPr id="59" name="Rectangle 58"/>
          <p:cNvSpPr/>
          <p:nvPr/>
        </p:nvSpPr>
        <p:spPr>
          <a:xfrm>
            <a:off x="6206474" y="2111276"/>
            <a:ext cx="4766327" cy="2308324"/>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4800" b="1" dirty="0">
                <a:ln w="18000">
                  <a:solidFill>
                    <a:schemeClr val="bg1"/>
                  </a:solidFill>
                  <a:prstDash val="solid"/>
                  <a:miter lim="800000"/>
                </a:ln>
                <a:noFill/>
                <a:effectLst>
                  <a:outerShdw blurRad="25500" dist="23000" dir="7020000" algn="tl">
                    <a:srgbClr val="000000">
                      <a:alpha val="50000"/>
                    </a:srgbClr>
                  </a:outerShdw>
                  <a:reflection blurRad="6350" stA="55000" endA="300" endPos="45500" dir="5400000" sy="-100000" algn="bl" rotWithShape="0"/>
                </a:effectLst>
              </a:rPr>
              <a:t>Causes for    American Revolution</a:t>
            </a:r>
          </a:p>
        </p:txBody>
      </p:sp>
      <p:sp>
        <p:nvSpPr>
          <p:cNvPr id="15" name="Oval 14">
            <a:hlinkClick r:id="rId10" action="ppaction://hlinksldjump"/>
          </p:cNvPr>
          <p:cNvSpPr/>
          <p:nvPr/>
        </p:nvSpPr>
        <p:spPr>
          <a:xfrm>
            <a:off x="1828800" y="1219200"/>
            <a:ext cx="18288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rPr>
              <a:t>Sugar Act</a:t>
            </a:r>
          </a:p>
        </p:txBody>
      </p:sp>
      <p:pic>
        <p:nvPicPr>
          <p:cNvPr id="16" name="Picture 2" descr="C:\Documents and Settings\cpeek01\Local Settings\Temporary Internet Files\Content.IE5\S7QEMH4G\MCj01494260000[1].wmf"/>
          <p:cNvPicPr>
            <a:picLocks noChangeAspect="1" noChangeArrowheads="1"/>
          </p:cNvPicPr>
          <p:nvPr/>
        </p:nvPicPr>
        <p:blipFill>
          <a:blip r:embed="rId8" cstate="print"/>
          <a:srcRect/>
          <a:stretch>
            <a:fillRect/>
          </a:stretch>
        </p:blipFill>
        <p:spPr bwMode="auto">
          <a:xfrm>
            <a:off x="3200401" y="1828800"/>
            <a:ext cx="293965" cy="447392"/>
          </a:xfrm>
          <a:prstGeom prst="rect">
            <a:avLst/>
          </a:prstGeom>
          <a:noFill/>
        </p:spPr>
      </p:pic>
      <p:sp>
        <p:nvSpPr>
          <p:cNvPr id="17" name="5-Point Star 16">
            <a:hlinkClick r:id="rId11" action="ppaction://hlinksldjump"/>
          </p:cNvPr>
          <p:cNvSpPr/>
          <p:nvPr/>
        </p:nvSpPr>
        <p:spPr>
          <a:xfrm>
            <a:off x="6019800" y="5638800"/>
            <a:ext cx="11430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6172200" y="5943600"/>
            <a:ext cx="838200" cy="369332"/>
          </a:xfrm>
          <a:prstGeom prst="rect">
            <a:avLst/>
          </a:prstGeom>
          <a:noFill/>
        </p:spPr>
        <p:txBody>
          <a:bodyPr wrap="square" rtlCol="0">
            <a:spAutoFit/>
          </a:bodyPr>
          <a:lstStyle/>
          <a:p>
            <a:pPr algn="ctr"/>
            <a:r>
              <a:rPr lang="en-US" dirty="0">
                <a:hlinkClick r:id="rId11" action="ppaction://hlinksldjump"/>
              </a:rPr>
              <a:t>Quiz</a:t>
            </a:r>
            <a:endParaRPr lang="en-US" dirty="0"/>
          </a:p>
        </p:txBody>
      </p:sp>
    </p:spTree>
    <p:extLst>
      <p:ext uri="{BB962C8B-B14F-4D97-AF65-F5344CB8AC3E}">
        <p14:creationId xmlns:p14="http://schemas.microsoft.com/office/powerpoint/2010/main" val="108329100"/>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1066800"/>
            <a:ext cx="6781800" cy="3416320"/>
          </a:xfrm>
          <a:prstGeom prst="rect">
            <a:avLst/>
          </a:prstGeom>
          <a:noFill/>
        </p:spPr>
        <p:txBody>
          <a:bodyPr wrap="square" rtlCol="0">
            <a:spAutoFit/>
          </a:bodyPr>
          <a:lstStyle/>
          <a:p>
            <a:r>
              <a:rPr lang="en-US" sz="3600" dirty="0"/>
              <a:t>While you are taking Cornell Notes for this PowerPoint, only write down the words that are highlighted in </a:t>
            </a:r>
            <a:r>
              <a:rPr lang="en-US" sz="3600" dirty="0">
                <a:solidFill>
                  <a:srgbClr val="00B050"/>
                </a:solidFill>
              </a:rPr>
              <a:t>green.  </a:t>
            </a:r>
            <a:r>
              <a:rPr lang="en-US" sz="3600" dirty="0"/>
              <a:t>Doing this will speed up your note taking and highlight the CRITICAL  information</a:t>
            </a:r>
          </a:p>
        </p:txBody>
      </p:sp>
    </p:spTree>
    <p:extLst>
      <p:ext uri="{BB962C8B-B14F-4D97-AF65-F5344CB8AC3E}">
        <p14:creationId xmlns:p14="http://schemas.microsoft.com/office/powerpoint/2010/main" val="2499680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95600" y="304800"/>
            <a:ext cx="7467600" cy="1143000"/>
          </a:xfrm>
        </p:spPr>
        <p:txBody>
          <a:bodyPr/>
          <a:lstStyle/>
          <a:p>
            <a:pPr algn="ctr"/>
            <a:r>
              <a:rPr dirty="0" smtClean="0"/>
              <a:t>	</a:t>
            </a:r>
            <a:r>
              <a:rPr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Proclamation of 1763</a:t>
            </a:r>
            <a:endParaRPr lang="en-US" b="1" dirty="0">
              <a:solidFill>
                <a:srgbClr val="00B050"/>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sz="half" idx="1"/>
          </p:nvPr>
        </p:nvSpPr>
        <p:spPr/>
        <p:txBody>
          <a:bodyPr>
            <a:normAutofit/>
          </a:bodyPr>
          <a:lstStyle/>
          <a:p>
            <a:endParaRPr lang="en-US" dirty="0" smtClean="0"/>
          </a:p>
          <a:p>
            <a:endParaRPr lang="en-US" dirty="0"/>
          </a:p>
        </p:txBody>
      </p:sp>
      <p:sp>
        <p:nvSpPr>
          <p:cNvPr id="7" name="Content Placeholder 6"/>
          <p:cNvSpPr>
            <a:spLocks noGrp="1"/>
          </p:cNvSpPr>
          <p:nvPr>
            <p:ph sz="half" idx="2"/>
          </p:nvPr>
        </p:nvSpPr>
        <p:spPr>
          <a:xfrm>
            <a:off x="4876800" y="1524000"/>
            <a:ext cx="5355336" cy="4572000"/>
          </a:xfrm>
        </p:spPr>
        <p:txBody>
          <a:bodyPr>
            <a:normAutofit/>
          </a:bodyPr>
          <a:lstStyle/>
          <a:p>
            <a:r>
              <a:rPr lang="en-US" dirty="0" smtClean="0"/>
              <a:t>The Proclamation of 1763, signed by King George III of England, </a:t>
            </a:r>
            <a:r>
              <a:rPr lang="en-US" dirty="0" smtClean="0">
                <a:solidFill>
                  <a:srgbClr val="00B050"/>
                </a:solidFill>
              </a:rPr>
              <a:t>prohibited any English settlement west of the Appalachian mountains.</a:t>
            </a:r>
          </a:p>
          <a:p>
            <a:r>
              <a:rPr lang="en-US" dirty="0" smtClean="0"/>
              <a:t>It </a:t>
            </a:r>
            <a:r>
              <a:rPr lang="en-US" dirty="0" smtClean="0">
                <a:solidFill>
                  <a:srgbClr val="00B050"/>
                </a:solidFill>
              </a:rPr>
              <a:t>required people </a:t>
            </a:r>
            <a:r>
              <a:rPr lang="en-US" dirty="0" smtClean="0"/>
              <a:t>already settled in those regions </a:t>
            </a:r>
            <a:r>
              <a:rPr lang="en-US" dirty="0" smtClean="0">
                <a:solidFill>
                  <a:srgbClr val="00B050"/>
                </a:solidFill>
              </a:rPr>
              <a:t>to return east</a:t>
            </a:r>
            <a:r>
              <a:rPr lang="en-US" dirty="0" smtClean="0"/>
              <a:t> in an attempt to ease tensions with Native Americans.</a:t>
            </a:r>
            <a:endParaRPr lang="en-US" dirty="0"/>
          </a:p>
        </p:txBody>
      </p:sp>
      <p:grpSp>
        <p:nvGrpSpPr>
          <p:cNvPr id="14" name="Group 13"/>
          <p:cNvGrpSpPr/>
          <p:nvPr/>
        </p:nvGrpSpPr>
        <p:grpSpPr>
          <a:xfrm>
            <a:off x="2362201" y="1600201"/>
            <a:ext cx="1766921" cy="2491359"/>
            <a:chOff x="609600" y="3886200"/>
            <a:chExt cx="1766921" cy="2491359"/>
          </a:xfrm>
        </p:grpSpPr>
        <p:pic>
          <p:nvPicPr>
            <p:cNvPr id="6" name="Picture 5" descr="proclamationline3.jpg"/>
            <p:cNvPicPr>
              <a:picLocks noChangeAspect="1"/>
            </p:cNvPicPr>
            <p:nvPr/>
          </p:nvPicPr>
          <p:blipFill>
            <a:blip r:embed="rId2" cstate="print"/>
            <a:stretch>
              <a:fillRect/>
            </a:stretch>
          </p:blipFill>
          <p:spPr>
            <a:xfrm>
              <a:off x="609600" y="3886200"/>
              <a:ext cx="1766921" cy="2491359"/>
            </a:xfrm>
            <a:prstGeom prst="rect">
              <a:avLst/>
            </a:prstGeom>
          </p:spPr>
        </p:pic>
        <p:pic>
          <p:nvPicPr>
            <p:cNvPr id="6147" name="Picture 3" descr="C:\Documents and Settings\cpeek01\Local Settings\Temporary Internet Files\Content.IE5\Q55ONRMS\MCj03615800000[1].wmf"/>
            <p:cNvPicPr>
              <a:picLocks noChangeAspect="1" noChangeArrowheads="1"/>
            </p:cNvPicPr>
            <p:nvPr/>
          </p:nvPicPr>
          <p:blipFill>
            <a:blip r:embed="rId3" cstate="print"/>
            <a:srcRect/>
            <a:stretch>
              <a:fillRect/>
            </a:stretch>
          </p:blipFill>
          <p:spPr bwMode="auto">
            <a:xfrm>
              <a:off x="1066800" y="3886200"/>
              <a:ext cx="621146" cy="909828"/>
            </a:xfrm>
            <a:prstGeom prst="rect">
              <a:avLst/>
            </a:prstGeom>
            <a:noFill/>
          </p:spPr>
        </p:pic>
      </p:grpSp>
      <p:sp>
        <p:nvSpPr>
          <p:cNvPr id="16" name="Rounded Rectangle 15">
            <a:hlinkClick r:id="rId4" action="ppaction://hlinksldjump"/>
          </p:cNvPr>
          <p:cNvSpPr/>
          <p:nvPr/>
        </p:nvSpPr>
        <p:spPr>
          <a:xfrm>
            <a:off x="2362200" y="5257800"/>
            <a:ext cx="1447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2438400" y="5410201"/>
            <a:ext cx="1295400" cy="646331"/>
          </a:xfrm>
          <a:prstGeom prst="rect">
            <a:avLst/>
          </a:prstGeom>
          <a:noFill/>
        </p:spPr>
        <p:txBody>
          <a:bodyPr wrap="square" rtlCol="0">
            <a:spAutoFit/>
          </a:bodyPr>
          <a:lstStyle/>
          <a:p>
            <a:pPr algn="ctr"/>
            <a:r>
              <a:rPr lang="en-US" dirty="0">
                <a:hlinkClick r:id="rId4" action="ppaction://hlinksldjump"/>
              </a:rPr>
              <a:t>Colonist</a:t>
            </a:r>
          </a:p>
          <a:p>
            <a:pPr algn="ctr"/>
            <a:r>
              <a:rPr lang="en-US" dirty="0">
                <a:hlinkClick r:id="rId4" action="ppaction://hlinksldjump"/>
              </a:rPr>
              <a:t>Response</a:t>
            </a:r>
            <a:endParaRPr lang="en-US" dirty="0"/>
          </a:p>
        </p:txBody>
      </p:sp>
    </p:spTree>
    <p:extLst>
      <p:ext uri="{BB962C8B-B14F-4D97-AF65-F5344CB8AC3E}">
        <p14:creationId xmlns:p14="http://schemas.microsoft.com/office/powerpoint/2010/main" val="474943493"/>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b="1" dirty="0" smtClean="0">
                <a:solidFill>
                  <a:srgbClr val="00B050"/>
                </a:solidFill>
                <a:effectLst>
                  <a:outerShdw blurRad="38100" dist="38100" dir="2700000" algn="tl">
                    <a:srgbClr val="000000">
                      <a:alpha val="43137"/>
                    </a:srgbClr>
                  </a:outerShdw>
                </a:effectLst>
              </a:rPr>
              <a:t>R</a:t>
            </a:r>
            <a:r>
              <a:rPr lang="en-US" b="1" dirty="0" smtClean="0">
                <a:solidFill>
                  <a:srgbClr val="00B050"/>
                </a:solidFill>
                <a:effectLst>
                  <a:outerShdw blurRad="38100" dist="38100" dir="2700000" algn="tl">
                    <a:srgbClr val="000000">
                      <a:alpha val="43137"/>
                    </a:srgbClr>
                  </a:outerShdw>
                </a:effectLst>
              </a:rPr>
              <a:t>ESPONSE</a:t>
            </a:r>
            <a:r>
              <a:rPr b="1" dirty="0" smtClean="0">
                <a:solidFill>
                  <a:srgbClr val="00B050"/>
                </a:solidFill>
                <a:effectLst>
                  <a:outerShdw blurRad="38100" dist="38100" dir="2700000" algn="tl">
                    <a:srgbClr val="000000">
                      <a:alpha val="43137"/>
                    </a:srgbClr>
                  </a:outerShdw>
                </a:effectLst>
              </a:rPr>
              <a:t> </a:t>
            </a:r>
            <a:r>
              <a:rPr lang="en-US" b="1" dirty="0" smtClean="0">
                <a:solidFill>
                  <a:srgbClr val="00B050"/>
                </a:solidFill>
                <a:effectLst>
                  <a:outerShdw blurRad="38100" dist="38100" dir="2700000" algn="tl">
                    <a:srgbClr val="000000">
                      <a:alpha val="43137"/>
                    </a:srgbClr>
                  </a:outerShdw>
                </a:effectLst>
              </a:rPr>
              <a:t>to </a:t>
            </a:r>
            <a:r>
              <a:rPr b="1" dirty="0" smtClean="0">
                <a:solidFill>
                  <a:srgbClr val="00B050"/>
                </a:solidFill>
                <a:effectLst>
                  <a:outerShdw blurRad="38100" dist="38100" dir="2700000" algn="tl">
                    <a:srgbClr val="000000">
                      <a:alpha val="43137"/>
                    </a:srgbClr>
                  </a:outerShdw>
                </a:effectLst>
              </a:rPr>
              <a:t>Proclamation of 1763</a:t>
            </a:r>
            <a:endParaRPr lang="en-US"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sz="quarter" idx="2"/>
          </p:nvPr>
        </p:nvSpPr>
        <p:spPr>
          <a:xfrm>
            <a:off x="1981200" y="1516912"/>
            <a:ext cx="4114800" cy="4655288"/>
          </a:xfrm>
        </p:spPr>
        <p:txBody>
          <a:bodyPr>
            <a:normAutofit/>
          </a:bodyPr>
          <a:lstStyle/>
          <a:p>
            <a:r>
              <a:rPr lang="en-US" dirty="0" smtClean="0">
                <a:solidFill>
                  <a:srgbClr val="00B050"/>
                </a:solidFill>
              </a:rPr>
              <a:t>Colonists resented not being able to settle west </a:t>
            </a:r>
            <a:r>
              <a:rPr lang="en-US" dirty="0" smtClean="0"/>
              <a:t>of the Proclamation line, especially in places like the Ohio Valley</a:t>
            </a:r>
          </a:p>
          <a:p>
            <a:r>
              <a:rPr lang="en-US" dirty="0" smtClean="0">
                <a:solidFill>
                  <a:srgbClr val="00B050"/>
                </a:solidFill>
              </a:rPr>
              <a:t>With the French removed, they believed it their right to stay. </a:t>
            </a:r>
          </a:p>
          <a:p>
            <a:r>
              <a:rPr lang="en-US" dirty="0" smtClean="0">
                <a:solidFill>
                  <a:srgbClr val="00B050"/>
                </a:solidFill>
              </a:rPr>
              <a:t>They felt betrayed and started to feel separate from the King</a:t>
            </a:r>
            <a:endParaRPr lang="en-US" dirty="0">
              <a:solidFill>
                <a:srgbClr val="00B050"/>
              </a:solidFill>
            </a:endParaRPr>
          </a:p>
        </p:txBody>
      </p:sp>
      <p:pic>
        <p:nvPicPr>
          <p:cNvPr id="16" name="Content Placeholder 15" descr="Procpic.jpg">
            <a:hlinkClick r:id="rId2"/>
          </p:cNvPr>
          <p:cNvPicPr>
            <a:picLocks noGrp="1" noChangeAspect="1"/>
          </p:cNvPicPr>
          <p:nvPr>
            <p:ph sz="quarter" idx="4"/>
          </p:nvPr>
        </p:nvPicPr>
        <p:blipFill>
          <a:blip r:embed="rId3" cstate="print"/>
          <a:stretch>
            <a:fillRect/>
          </a:stretch>
        </p:blipFill>
        <p:spPr>
          <a:xfrm>
            <a:off x="6477001" y="1447800"/>
            <a:ext cx="3483429" cy="3753394"/>
          </a:xfrm>
        </p:spPr>
      </p:pic>
      <p:sp>
        <p:nvSpPr>
          <p:cNvPr id="18" name="TextBox 17"/>
          <p:cNvSpPr txBox="1"/>
          <p:nvPr/>
        </p:nvSpPr>
        <p:spPr>
          <a:xfrm>
            <a:off x="6248400" y="5410200"/>
            <a:ext cx="2667000" cy="923330"/>
          </a:xfrm>
          <a:prstGeom prst="rect">
            <a:avLst/>
          </a:prstGeom>
          <a:noFill/>
        </p:spPr>
        <p:txBody>
          <a:bodyPr wrap="square" rtlCol="0">
            <a:spAutoFit/>
          </a:bodyPr>
          <a:lstStyle/>
          <a:p>
            <a:r>
              <a:rPr lang="en-US" dirty="0">
                <a:solidFill>
                  <a:srgbClr val="FF0000"/>
                </a:solidFill>
              </a:rPr>
              <a:t>Click picture to read the Real Proclamation!! Watch out it’s wordy!</a:t>
            </a:r>
          </a:p>
        </p:txBody>
      </p:sp>
      <p:sp>
        <p:nvSpPr>
          <p:cNvPr id="22" name="Action Button: Home 21">
            <a:hlinkClick r:id="" action="ppaction://hlinkshowjump?jump=firstslide" highlightClick="1"/>
          </p:cNvPr>
          <p:cNvSpPr/>
          <p:nvPr/>
        </p:nvSpPr>
        <p:spPr>
          <a:xfrm>
            <a:off x="9677400" y="5715000"/>
            <a:ext cx="762000" cy="914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29426667"/>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1100</Words>
  <Application>Microsoft Office PowerPoint</Application>
  <PresentationFormat>Widescreen</PresentationFormat>
  <Paragraphs>123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PowerPoint Presentation</vt:lpstr>
      <vt:lpstr>PowerPoint Presentation</vt:lpstr>
      <vt:lpstr>Bell-work 9/22/14</vt:lpstr>
      <vt:lpstr>Bell-work 9/23/14</vt:lpstr>
      <vt:lpstr>Objective and Scales:</vt:lpstr>
      <vt:lpstr>PowerPoint Presentation</vt:lpstr>
      <vt:lpstr>PowerPoint Presentation</vt:lpstr>
      <vt:lpstr> Proclamation of 1763</vt:lpstr>
      <vt:lpstr>RESPONSE to Proclamation of 1763</vt:lpstr>
      <vt:lpstr>Sugar Act of 1764</vt:lpstr>
      <vt:lpstr>Stamp Act of 1764</vt:lpstr>
      <vt:lpstr>Stamp Act of 1764</vt:lpstr>
      <vt:lpstr>RESPONSE to the Stamp Act</vt:lpstr>
      <vt:lpstr>Townshend Acts</vt:lpstr>
      <vt:lpstr>Response to the Townshend Acts</vt:lpstr>
      <vt:lpstr>Boston Massacre (March 5, 1770)</vt:lpstr>
      <vt:lpstr>Boston Massacre RESPONSE</vt:lpstr>
      <vt:lpstr>Boston Tea Party</vt:lpstr>
      <vt:lpstr>What caused the Boston Tea Party  to happen?</vt:lpstr>
      <vt:lpstr>Intolerable Acts</vt:lpstr>
      <vt:lpstr>1st Intolerable Act:   Boston Port Act</vt:lpstr>
      <vt:lpstr>Quartering Act</vt:lpstr>
      <vt:lpstr>Quebec Act</vt:lpstr>
      <vt:lpstr>Massachusetts Regulating Act</vt:lpstr>
      <vt:lpstr> Impartial Administration of Justice Act </vt:lpstr>
      <vt:lpstr>RESPONSE to the Intolerable Acts</vt:lpstr>
    </vt:vector>
  </TitlesOfParts>
  <Company>Lake County Schools, FL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Fagan, Laura A</dc:creator>
  <cp:lastModifiedBy>Gary Rhone</cp:lastModifiedBy>
  <cp:revision>1</cp:revision>
  <dcterms:created xsi:type="dcterms:W3CDTF">2014-09-23T14:30:55Z</dcterms:created>
  <dcterms:modified xsi:type="dcterms:W3CDTF">2016-10-03T11:48:11Z</dcterms:modified>
</cp:coreProperties>
</file>